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0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756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6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 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PIANO DEGLI ACCOUNT DI VENDITA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0" y="6477000"/>
            <a:ext cx="1174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PIANO DEGLI ACCOUNT DI VENDITA - PRESENTAZIONE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23209" y="3509916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NOME ACCOUNT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323209" y="4271427"/>
            <a:ext cx="10943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0070CAB-D428-56A7-79BD-15E0FD798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4049"/>
              </p:ext>
            </p:extLst>
          </p:nvPr>
        </p:nvGraphicFramePr>
        <p:xfrm>
          <a:off x="365018" y="4587544"/>
          <a:ext cx="10901816" cy="1558709"/>
        </p:xfrm>
        <a:graphic>
          <a:graphicData uri="http://schemas.openxmlformats.org/drawingml/2006/table">
            <a:tbl>
              <a:tblPr/>
              <a:tblGrid>
                <a:gridCol w="7101078">
                  <a:extLst>
                    <a:ext uri="{9D8B030D-6E8A-4147-A177-3AD203B41FA5}">
                      <a16:colId xmlns:a16="http://schemas.microsoft.com/office/drawing/2014/main" val="2790763988"/>
                    </a:ext>
                  </a:extLst>
                </a:gridCol>
                <a:gridCol w="3800738">
                  <a:extLst>
                    <a:ext uri="{9D8B030D-6E8A-4147-A177-3AD203B41FA5}">
                      <a16:colId xmlns:a16="http://schemas.microsoft.com/office/drawing/2014/main" val="444755069"/>
                    </a:ext>
                  </a:extLst>
                </a:gridCol>
              </a:tblGrid>
              <a:tr h="30207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ACCOUNT MANAGER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DELL’ACCOUNT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518979"/>
                  </a:ext>
                </a:extLst>
              </a:tr>
              <a:tr h="1256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418657"/>
                  </a:ext>
                </a:extLst>
              </a:tr>
            </a:tbl>
          </a:graphicData>
        </a:graphic>
      </p:graphicFrame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AD2B1F66-4156-8F80-CEBE-90396F04E59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24311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 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PIANO DEGLI ACCOUNT DI VENDITA - PRESENTAZIONE 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7" y="1390757"/>
            <a:ext cx="250285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PANORAMICA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OBIETTIVI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4097511"/>
            <a:ext cx="250285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SOLUZIONI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ASSET DELLA MAPPA DELL’ACCOUNT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288866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PIANO D’AZIONE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MAPPA DELL’ACCOUNT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10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PANORAMICA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PANORAMICA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6896523-8676-8F67-48A6-265AE0AF5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2862"/>
              </p:ext>
            </p:extLst>
          </p:nvPr>
        </p:nvGraphicFramePr>
        <p:xfrm>
          <a:off x="459972" y="671423"/>
          <a:ext cx="11486222" cy="5548571"/>
        </p:xfrm>
        <a:graphic>
          <a:graphicData uri="http://schemas.openxmlformats.org/drawingml/2006/table">
            <a:tbl>
              <a:tblPr/>
              <a:tblGrid>
                <a:gridCol w="3473979">
                  <a:extLst>
                    <a:ext uri="{9D8B030D-6E8A-4147-A177-3AD203B41FA5}">
                      <a16:colId xmlns:a16="http://schemas.microsoft.com/office/drawing/2014/main" val="2297373222"/>
                    </a:ext>
                  </a:extLst>
                </a:gridCol>
                <a:gridCol w="8012243">
                  <a:extLst>
                    <a:ext uri="{9D8B030D-6E8A-4147-A177-3AD203B41FA5}">
                      <a16:colId xmlns:a16="http://schemas.microsoft.com/office/drawing/2014/main" val="1747055411"/>
                    </a:ext>
                  </a:extLst>
                </a:gridCol>
              </a:tblGrid>
              <a:tr h="6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FATTURATO DELL’ACCOUNT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0,00 € 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1384"/>
                  </a:ext>
                </a:extLst>
              </a:tr>
              <a:tr h="6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SETTORE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751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NUMERO DI DIPENDENTI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86507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PERSONA DI CONTATTO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751536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CONCORRENTI DELL’ACCOUNT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63742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SOLIDITÀ DEL RAPPORTO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14161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PERIODO DEL PIANO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776860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ULTIMA REVISIONE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598933"/>
                  </a:ext>
                </a:extLst>
              </a:tr>
              <a:tr h="8526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PANORAMICA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26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OBIETTIVI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OBIETTIVI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99F796-DC46-CBBF-DE6D-01636E5BE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74070"/>
              </p:ext>
            </p:extLst>
          </p:nvPr>
        </p:nvGraphicFramePr>
        <p:xfrm>
          <a:off x="438354" y="730404"/>
          <a:ext cx="11478343" cy="5588231"/>
        </p:xfrm>
        <a:graphic>
          <a:graphicData uri="http://schemas.openxmlformats.org/drawingml/2006/table">
            <a:tbl>
              <a:tblPr/>
              <a:tblGrid>
                <a:gridCol w="3272356">
                  <a:extLst>
                    <a:ext uri="{9D8B030D-6E8A-4147-A177-3AD203B41FA5}">
                      <a16:colId xmlns:a16="http://schemas.microsoft.com/office/drawing/2014/main" val="1758017841"/>
                    </a:ext>
                  </a:extLst>
                </a:gridCol>
                <a:gridCol w="8205987">
                  <a:extLst>
                    <a:ext uri="{9D8B030D-6E8A-4147-A177-3AD203B41FA5}">
                      <a16:colId xmlns:a16="http://schemas.microsoft.com/office/drawing/2014/main" val="368876854"/>
                    </a:ext>
                  </a:extLst>
                </a:gridCol>
              </a:tblGrid>
              <a:tr h="1470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DELL’ACCOUNT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228990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SFIDE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43609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LEZIONI APPRESE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10877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MISURAZIONI DEL SUCCESSO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2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SOLUZIONI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SOLUZIONI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AD4A6F-C986-7349-8F6C-E0F84F7CD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25300"/>
              </p:ext>
            </p:extLst>
          </p:nvPr>
        </p:nvGraphicFramePr>
        <p:xfrm>
          <a:off x="458019" y="723899"/>
          <a:ext cx="11537336" cy="5657234"/>
        </p:xfrm>
        <a:graphic>
          <a:graphicData uri="http://schemas.openxmlformats.org/drawingml/2006/table">
            <a:tbl>
              <a:tblPr/>
              <a:tblGrid>
                <a:gridCol w="3489439">
                  <a:extLst>
                    <a:ext uri="{9D8B030D-6E8A-4147-A177-3AD203B41FA5}">
                      <a16:colId xmlns:a16="http://schemas.microsoft.com/office/drawing/2014/main" val="2754562434"/>
                    </a:ext>
                  </a:extLst>
                </a:gridCol>
                <a:gridCol w="8047897">
                  <a:extLst>
                    <a:ext uri="{9D8B030D-6E8A-4147-A177-3AD203B41FA5}">
                      <a16:colId xmlns:a16="http://schemas.microsoft.com/office/drawing/2014/main" val="1788445547"/>
                    </a:ext>
                  </a:extLst>
                </a:gridCol>
              </a:tblGrid>
              <a:tr h="11951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SOLUZIONI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28197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ROI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0074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POTENZIALI OBIEZIONI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27421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GESTIONE DELLE OBIEZIONI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017708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75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MAPPA DELL’ACCOUNT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MAPPA DELL’ACCOUNT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37076E5-AC09-EF77-C765-6F1DB539F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20757"/>
              </p:ext>
            </p:extLst>
          </p:nvPr>
        </p:nvGraphicFramePr>
        <p:xfrm>
          <a:off x="501445" y="719665"/>
          <a:ext cx="11434916" cy="5661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4916">
                  <a:extLst>
                    <a:ext uri="{9D8B030D-6E8A-4147-A177-3AD203B41FA5}">
                      <a16:colId xmlns:a16="http://schemas.microsoft.com/office/drawing/2014/main" val="511504948"/>
                    </a:ext>
                  </a:extLst>
                </a:gridCol>
              </a:tblGrid>
              <a:tr h="56614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ASSET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ASSET DELLA MAPPA DELL’ACCOUNT</a:t>
            </a:r>
          </a:p>
        </p:txBody>
      </p:sp>
      <p:sp>
        <p:nvSpPr>
          <p:cNvPr id="2" name="AutoShape 167">
            <a:extLst>
              <a:ext uri="{FF2B5EF4-FFF2-40B4-BE49-F238E27FC236}">
                <a16:creationId xmlns:a16="http://schemas.microsoft.com/office/drawing/2014/main" id="{D24B0DD8-3CEB-4AB1-BD86-3B156A3D0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2688251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3" name="AutoShape 167">
            <a:extLst>
              <a:ext uri="{FF2B5EF4-FFF2-40B4-BE49-F238E27FC236}">
                <a16:creationId xmlns:a16="http://schemas.microsoft.com/office/drawing/2014/main" id="{2E3ACC37-B959-489A-9369-D50EA4480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1819625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8" name="AutoShape 167">
            <a:extLst>
              <a:ext uri="{FF2B5EF4-FFF2-40B4-BE49-F238E27FC236}">
                <a16:creationId xmlns:a16="http://schemas.microsoft.com/office/drawing/2014/main" id="{E04CF28C-AE8E-4FCD-BAE5-849226E89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951439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0" name="AutoShape 167">
            <a:extLst>
              <a:ext uri="{FF2B5EF4-FFF2-40B4-BE49-F238E27FC236}">
                <a16:creationId xmlns:a16="http://schemas.microsoft.com/office/drawing/2014/main" id="{31B44DB0-FBCB-60BA-4D8E-84D85DDE0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2999548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1" name="AutoShape 167">
            <a:extLst>
              <a:ext uri="{FF2B5EF4-FFF2-40B4-BE49-F238E27FC236}">
                <a16:creationId xmlns:a16="http://schemas.microsoft.com/office/drawing/2014/main" id="{D619B84A-CF4F-71AE-46C2-AF3258B82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2130922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2" name="AutoShape 167">
            <a:extLst>
              <a:ext uri="{FF2B5EF4-FFF2-40B4-BE49-F238E27FC236}">
                <a16:creationId xmlns:a16="http://schemas.microsoft.com/office/drawing/2014/main" id="{CD382283-9526-0481-ECD0-F20E1A445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1262736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3" name="AutoShape 167">
            <a:extLst>
              <a:ext uri="{FF2B5EF4-FFF2-40B4-BE49-F238E27FC236}">
                <a16:creationId xmlns:a16="http://schemas.microsoft.com/office/drawing/2014/main" id="{E4650438-9E7F-121F-1187-0A201149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3556437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4" name="AutoShape 167">
            <a:extLst>
              <a:ext uri="{FF2B5EF4-FFF2-40B4-BE49-F238E27FC236}">
                <a16:creationId xmlns:a16="http://schemas.microsoft.com/office/drawing/2014/main" id="{6DE94F5C-9760-C912-3150-90EED2DB3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2687811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5" name="AutoShape 167">
            <a:extLst>
              <a:ext uri="{FF2B5EF4-FFF2-40B4-BE49-F238E27FC236}">
                <a16:creationId xmlns:a16="http://schemas.microsoft.com/office/drawing/2014/main" id="{D54927E7-23BF-08EA-3924-347F62C72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1819625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D7B78390-E6E8-F25A-DC9C-DB2B104BF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4581443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7" name="AutoShape 167">
            <a:extLst>
              <a:ext uri="{FF2B5EF4-FFF2-40B4-BE49-F238E27FC236}">
                <a16:creationId xmlns:a16="http://schemas.microsoft.com/office/drawing/2014/main" id="{BC632039-C321-5978-58B9-7FAC0DB9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3712817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8" name="AutoShape 167">
            <a:extLst>
              <a:ext uri="{FF2B5EF4-FFF2-40B4-BE49-F238E27FC236}">
                <a16:creationId xmlns:a16="http://schemas.microsoft.com/office/drawing/2014/main" id="{23EC9730-0248-08DE-DAF6-03BC6B7F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2844631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cxnSp>
        <p:nvCxnSpPr>
          <p:cNvPr id="19" name="AutoShape 171">
            <a:extLst>
              <a:ext uri="{FF2B5EF4-FFF2-40B4-BE49-F238E27FC236}">
                <a16:creationId xmlns:a16="http://schemas.microsoft.com/office/drawing/2014/main" id="{A95FF6B8-CF3C-4C91-976E-5BCE190C6D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60856" y="756357"/>
            <a:ext cx="1498410" cy="80937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7620CB3-78EB-4184-A074-B5DF96D51384}"/>
              </a:ext>
            </a:extLst>
          </p:cNvPr>
          <p:cNvCxnSpPr/>
          <p:nvPr/>
        </p:nvCxnSpPr>
        <p:spPr>
          <a:xfrm>
            <a:off x="6635456" y="1168709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8FD368-BF11-4DE4-86DE-92BE88F64130}"/>
              </a:ext>
            </a:extLst>
          </p:cNvPr>
          <p:cNvCxnSpPr/>
          <p:nvPr/>
        </p:nvCxnSpPr>
        <p:spPr>
          <a:xfrm>
            <a:off x="7816556" y="752784"/>
            <a:ext cx="0" cy="5905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AutoShape 171">
            <a:extLst>
              <a:ext uri="{FF2B5EF4-FFF2-40B4-BE49-F238E27FC236}">
                <a16:creationId xmlns:a16="http://schemas.microsoft.com/office/drawing/2014/main" id="{0D6A4D0E-4496-4BB0-93F7-A50D401D7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678318" y="1792597"/>
            <a:ext cx="993775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71">
            <a:extLst>
              <a:ext uri="{FF2B5EF4-FFF2-40B4-BE49-F238E27FC236}">
                <a16:creationId xmlns:a16="http://schemas.microsoft.com/office/drawing/2014/main" id="{DDD2E425-4AA0-4A4B-92B0-5DC0D275247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978481" y="1791009"/>
            <a:ext cx="9906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171">
            <a:extLst>
              <a:ext uri="{FF2B5EF4-FFF2-40B4-BE49-F238E27FC236}">
                <a16:creationId xmlns:a16="http://schemas.microsoft.com/office/drawing/2014/main" id="{2FFC7E0F-8DF3-4B5B-A29A-DACD36D788B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845131" y="2495859"/>
            <a:ext cx="914400" cy="10845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A0F30A41-E481-4F14-B3FE-FFF725174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912" y="762930"/>
            <a:ext cx="628944" cy="612888"/>
          </a:xfrm>
          <a:prstGeom prst="rect">
            <a:avLst/>
          </a:prstGeom>
        </p:spPr>
      </p:pic>
      <p:cxnSp>
        <p:nvCxnSpPr>
          <p:cNvPr id="27" name="AutoShape 171">
            <a:extLst>
              <a:ext uri="{FF2B5EF4-FFF2-40B4-BE49-F238E27FC236}">
                <a16:creationId xmlns:a16="http://schemas.microsoft.com/office/drawing/2014/main" id="{A95FF6B8-CF3C-4C91-976E-5BCE190C6D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320355" y="3105414"/>
            <a:ext cx="1498410" cy="80937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7620CB3-78EB-4184-A074-B5DF96D51384}"/>
              </a:ext>
            </a:extLst>
          </p:cNvPr>
          <p:cNvCxnSpPr/>
          <p:nvPr/>
        </p:nvCxnSpPr>
        <p:spPr>
          <a:xfrm>
            <a:off x="9294955" y="3517766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8FD368-BF11-4DE4-86DE-92BE88F64130}"/>
              </a:ext>
            </a:extLst>
          </p:cNvPr>
          <p:cNvCxnSpPr/>
          <p:nvPr/>
        </p:nvCxnSpPr>
        <p:spPr>
          <a:xfrm>
            <a:off x="10476055" y="3101841"/>
            <a:ext cx="0" cy="5905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AutoShape 171">
            <a:extLst>
              <a:ext uri="{FF2B5EF4-FFF2-40B4-BE49-F238E27FC236}">
                <a16:creationId xmlns:a16="http://schemas.microsoft.com/office/drawing/2014/main" id="{0D6A4D0E-4496-4BB0-93F7-A50D401D7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337817" y="4141654"/>
            <a:ext cx="993775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171">
            <a:extLst>
              <a:ext uri="{FF2B5EF4-FFF2-40B4-BE49-F238E27FC236}">
                <a16:creationId xmlns:a16="http://schemas.microsoft.com/office/drawing/2014/main" id="{DDD2E425-4AA0-4A4B-92B0-5DC0D275247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0637980" y="4140066"/>
            <a:ext cx="9906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171">
            <a:extLst>
              <a:ext uri="{FF2B5EF4-FFF2-40B4-BE49-F238E27FC236}">
                <a16:creationId xmlns:a16="http://schemas.microsoft.com/office/drawing/2014/main" id="{2FFC7E0F-8DF3-4B5B-A29A-DACD36D788B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504630" y="4844916"/>
            <a:ext cx="914400" cy="10845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A0F30A41-E481-4F14-B3FE-FFF725174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411" y="3111987"/>
            <a:ext cx="628944" cy="61288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06B8F4A6-E2CA-40CB-A011-E9F550132D74}"/>
              </a:ext>
            </a:extLst>
          </p:cNvPr>
          <p:cNvSpPr txBox="1"/>
          <p:nvPr/>
        </p:nvSpPr>
        <p:spPr>
          <a:xfrm>
            <a:off x="0" y="6026490"/>
            <a:ext cx="121911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COPIA E INCOLLA LE ICONE VUOTE DA UTILIZZARE NELLA MAPPA DELL’ACCOUNT NELLA SLIDE PRECEDENTE</a:t>
            </a:r>
          </a:p>
        </p:txBody>
      </p:sp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PIANO D’AZIONE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PIANO D’AZIONE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C25F2-0408-D398-4FA8-D5534C94D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44067"/>
              </p:ext>
            </p:extLst>
          </p:nvPr>
        </p:nvGraphicFramePr>
        <p:xfrm>
          <a:off x="457071" y="793239"/>
          <a:ext cx="11538284" cy="5489580"/>
        </p:xfrm>
        <a:graphic>
          <a:graphicData uri="http://schemas.openxmlformats.org/drawingml/2006/table">
            <a:tbl>
              <a:tblPr/>
              <a:tblGrid>
                <a:gridCol w="3489726">
                  <a:extLst>
                    <a:ext uri="{9D8B030D-6E8A-4147-A177-3AD203B41FA5}">
                      <a16:colId xmlns:a16="http://schemas.microsoft.com/office/drawing/2014/main" val="2016557694"/>
                    </a:ext>
                  </a:extLst>
                </a:gridCol>
                <a:gridCol w="8048558">
                  <a:extLst>
                    <a:ext uri="{9D8B030D-6E8A-4147-A177-3AD203B41FA5}">
                      <a16:colId xmlns:a16="http://schemas.microsoft.com/office/drawing/2014/main" val="3236378058"/>
                    </a:ext>
                  </a:extLst>
                </a:gridCol>
              </a:tblGrid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1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06754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893416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211291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755743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25743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2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19759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152662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52287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5360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432880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3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6182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AZIONE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63487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280063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78620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706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29205"/>
              </p:ext>
            </p:extLst>
          </p:nvPr>
        </p:nvGraphicFramePr>
        <p:xfrm>
          <a:off x="787790" y="1050352"/>
          <a:ext cx="1062889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2889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11</TotalTime>
  <Words>357</Words>
  <Application>Microsoft Office PowerPoint</Application>
  <PresentationFormat>Widescreen</PresentationFormat>
  <Paragraphs>153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5</cp:revision>
  <dcterms:created xsi:type="dcterms:W3CDTF">2023-04-16T19:49:27Z</dcterms:created>
  <dcterms:modified xsi:type="dcterms:W3CDTF">2024-09-27T09:05:32Z</dcterms:modified>
</cp:coreProperties>
</file>