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5"/>
  </p:notesMasterIdLst>
  <p:sldIdLst>
    <p:sldId id="342" r:id="rId2"/>
    <p:sldId id="354" r:id="rId3"/>
    <p:sldId id="295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F4BFA"/>
    <a:srgbClr val="FCF1C3"/>
    <a:srgbClr val="E9CF9C"/>
    <a:srgbClr val="F7F9FB"/>
    <a:srgbClr val="F9F9F9"/>
    <a:srgbClr val="FCF8E4"/>
    <a:srgbClr val="EAEEF3"/>
    <a:srgbClr val="E0EA88"/>
    <a:srgbClr val="9CF0F0"/>
    <a:srgbClr val="D3EEA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60" autoAdjust="0"/>
    <p:restoredTop sz="86447"/>
  </p:normalViewPr>
  <p:slideViewPr>
    <p:cSldViewPr snapToGrid="0" snapToObjects="1">
      <p:cViewPr varScale="1">
        <p:scale>
          <a:sx n="108" d="100"/>
          <a:sy n="108" d="100"/>
        </p:scale>
        <p:origin x="396" y="78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11" Type="http://schemas.microsoft.com/office/2016/11/relationships/changesInfo" Target="changesInfos/changesInfo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3.xml"/><Relationship Id="rId1" Type="http://schemas.openxmlformats.org/officeDocument/2006/relationships/slide" Target="slides/slide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ess Dunlevy" userId="dd4b9a8537dbe9d0" providerId="LiveId" clId="{9C5852AF-8D53-4489-89BF-AB3670122781}"/>
    <pc:docChg chg="undo custSel modSld">
      <pc:chgData name="Bess Dunlevy" userId="dd4b9a8537dbe9d0" providerId="LiveId" clId="{9C5852AF-8D53-4489-89BF-AB3670122781}" dt="2023-04-16T20:23:09.581" v="9" actId="20577"/>
      <pc:docMkLst>
        <pc:docMk/>
      </pc:docMkLst>
      <pc:sldChg chg="modSp mod">
        <pc:chgData name="Bess Dunlevy" userId="dd4b9a8537dbe9d0" providerId="LiveId" clId="{9C5852AF-8D53-4489-89BF-AB3670122781}" dt="2023-04-16T20:23:09.581" v="9" actId="20577"/>
        <pc:sldMkLst>
          <pc:docMk/>
          <pc:sldMk cId="1508588292" sldId="342"/>
        </pc:sldMkLst>
        <pc:spChg chg="mod">
          <ac:chgData name="Bess Dunlevy" userId="dd4b9a8537dbe9d0" providerId="LiveId" clId="{9C5852AF-8D53-4489-89BF-AB3670122781}" dt="2023-04-16T20:23:09.581" v="9" actId="20577"/>
          <ac:spMkLst>
            <pc:docMk/>
            <pc:sldMk cId="1508588292" sldId="342"/>
            <ac:spMk id="33" creationId="{143A449B-AAB7-994A-92CE-8F48E2CA7DF6}"/>
          </ac:spMkLst>
        </pc:spChg>
        <pc:spChg chg="mod">
          <ac:chgData name="Bess Dunlevy" userId="dd4b9a8537dbe9d0" providerId="LiveId" clId="{9C5852AF-8D53-4489-89BF-AB3670122781}" dt="2023-04-16T20:23:08.659" v="8" actId="20577"/>
          <ac:spMkLst>
            <pc:docMk/>
            <pc:sldMk cId="1508588292" sldId="342"/>
            <ac:spMk id="36" creationId="{C7DC0BFC-32CE-0544-BDE7-E4E8CD4C8E4D}"/>
          </ac:spMkLst>
        </pc:spChg>
      </pc:sldChg>
      <pc:sldChg chg="modSp mod">
        <pc:chgData name="Bess Dunlevy" userId="dd4b9a8537dbe9d0" providerId="LiveId" clId="{9C5852AF-8D53-4489-89BF-AB3670122781}" dt="2023-04-16T20:23:07.736" v="7" actId="6549"/>
        <pc:sldMkLst>
          <pc:docMk/>
          <pc:sldMk cId="3634812223" sldId="354"/>
        </pc:sldMkLst>
        <pc:spChg chg="mod">
          <ac:chgData name="Bess Dunlevy" userId="dd4b9a8537dbe9d0" providerId="LiveId" clId="{9C5852AF-8D53-4489-89BF-AB3670122781}" dt="2023-04-16T20:23:04.511" v="5" actId="20577"/>
          <ac:spMkLst>
            <pc:docMk/>
            <pc:sldMk cId="3634812223" sldId="354"/>
            <ac:spMk id="9" creationId="{CB9D49A6-86F7-B744-828A-D7C1D9D15D8C}"/>
          </ac:spMkLst>
        </pc:spChg>
        <pc:graphicFrameChg chg="modGraphic">
          <ac:chgData name="Bess Dunlevy" userId="dd4b9a8537dbe9d0" providerId="LiveId" clId="{9C5852AF-8D53-4489-89BF-AB3670122781}" dt="2023-04-16T20:23:07.736" v="7" actId="6549"/>
          <ac:graphicFrameMkLst>
            <pc:docMk/>
            <pc:sldMk cId="3634812223" sldId="354"/>
            <ac:graphicFrameMk id="2" creationId="{C1A9E809-F563-AD65-BBE9-E0FA5FD1D888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9/27/2024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329088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9/27/2024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9/27/2024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9/27/2024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9/27/2024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9/27/2024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9/27/2024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bg1">
                <a:lumMod val="7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9/27/2024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it.smartsheet.com/try-it?trp=38067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Forma Descrizione generata automaticamente">
            <a:extLst>
              <a:ext uri="{FF2B5EF4-FFF2-40B4-BE49-F238E27FC236}">
                <a16:creationId xmlns:a16="http://schemas.microsoft.com/office/drawing/2014/main" id="{1AE65A14-F267-A448-B5E0-4329D1561F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07105" y="255512"/>
            <a:ext cx="4997547" cy="6042008"/>
          </a:xfrm>
          <a:prstGeom prst="rect">
            <a:avLst/>
          </a:prstGeom>
        </p:spPr>
      </p:pic>
      <p:sp>
        <p:nvSpPr>
          <p:cNvPr id="33" name="TextBox 32">
            <a:extLst>
              <a:ext uri="{FF2B5EF4-FFF2-40B4-BE49-F238E27FC236}">
                <a16:creationId xmlns:a16="http://schemas.microsoft.com/office/drawing/2014/main" id="{143A449B-AAB7-994A-92CE-8F48E2CA7DF6}"/>
              </a:ext>
            </a:extLst>
          </p:cNvPr>
          <p:cNvSpPr txBox="1"/>
          <p:nvPr/>
        </p:nvSpPr>
        <p:spPr>
          <a:xfrm>
            <a:off x="300447" y="253847"/>
            <a:ext cx="649598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it-IT" sz="2200" b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ESEMPIO DI MODELLO DI PIANO D’AZIONE PER LA GESTIONE DEGLI ACCOUNT CHIAVE</a:t>
            </a:r>
          </a:p>
        </p:txBody>
      </p:sp>
      <p:sp>
        <p:nvSpPr>
          <p:cNvPr id="34" name="Rectangle 7">
            <a:extLst>
              <a:ext uri="{FF2B5EF4-FFF2-40B4-BE49-F238E27FC236}">
                <a16:creationId xmlns:a16="http://schemas.microsoft.com/office/drawing/2014/main" id="{0671204C-72BF-9849-8945-77D03A477E75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35" name="Parallelogram 34">
            <a:extLst>
              <a:ext uri="{FF2B5EF4-FFF2-40B4-BE49-F238E27FC236}">
                <a16:creationId xmlns:a16="http://schemas.microsoft.com/office/drawing/2014/main" id="{E65CF26C-52F9-344A-ACC9-09D07DE0977D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C7DC0BFC-32CE-0544-BDE7-E4E8CD4C8E4D}"/>
              </a:ext>
            </a:extLst>
          </p:cNvPr>
          <p:cNvSpPr txBox="1"/>
          <p:nvPr/>
        </p:nvSpPr>
        <p:spPr>
          <a:xfrm>
            <a:off x="0" y="6477000"/>
            <a:ext cx="11747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it-IT" dirty="0">
                <a:solidFill>
                  <a:schemeClr val="bg1"/>
                </a:solidFill>
                <a:latin typeface="Century Gothic" panose="020B0502020202020204" pitchFamily="34" charset="0"/>
              </a:rPr>
              <a:t>ESEMPIO DI MODELLO DI PIANO D’AZIONE PER LA GESTIONE DEGLI ACCOUNT CHIAVE - PRESENTAZIONE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C01BE91-D333-FE4E-8137-15C695E430C9}"/>
              </a:ext>
            </a:extLst>
          </p:cNvPr>
          <p:cNvSpPr txBox="1"/>
          <p:nvPr/>
        </p:nvSpPr>
        <p:spPr>
          <a:xfrm>
            <a:off x="216310" y="2437610"/>
            <a:ext cx="112214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it-IT" sz="4000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PIANO D’AZIONE PER LA GESTIONE DEGLI ACCOUNT CHIAVE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17E3CD5D-AB51-1B48-BC15-DC855BADCA95}"/>
              </a:ext>
            </a:extLst>
          </p:cNvPr>
          <p:cNvCxnSpPr>
            <a:cxnSpLocks/>
          </p:cNvCxnSpPr>
          <p:nvPr/>
        </p:nvCxnSpPr>
        <p:spPr>
          <a:xfrm>
            <a:off x="216310" y="3714029"/>
            <a:ext cx="1117966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2" name="Picture 1">
            <a:hlinkClick r:id="rId3"/>
            <a:extLst>
              <a:ext uri="{FF2B5EF4-FFF2-40B4-BE49-F238E27FC236}">
                <a16:creationId xmlns:a16="http://schemas.microsoft.com/office/drawing/2014/main" id="{B69894B6-1332-5E0C-0543-A5A419A8909A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9024311" y="307317"/>
            <a:ext cx="2832588" cy="5633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85882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it-IT" b="1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REPORT DI PROGETTO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F8312F4-008A-8B46-B9CC-E4456F84C996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8A162E46-AFAD-E846-BF5C-F20FF11EA0EF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9D49A6-86F7-B744-828A-D7C1D9D15D8C}"/>
              </a:ext>
            </a:extLst>
          </p:cNvPr>
          <p:cNvSpPr txBox="1"/>
          <p:nvPr/>
        </p:nvSpPr>
        <p:spPr>
          <a:xfrm>
            <a:off x="126959" y="6477000"/>
            <a:ext cx="116202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it-IT">
                <a:solidFill>
                  <a:schemeClr val="bg1"/>
                </a:solidFill>
                <a:latin typeface="Century Gothic" panose="020B0502020202020204" pitchFamily="34" charset="0"/>
              </a:rPr>
              <a:t>ESEMPIO DI MODELLO DI PIANO D’AZIONE PER LA GESTIONE DEGLI ACCOUNT CHIAVE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C1A9E809-F563-AD65-BBE9-E0FA5FD1D88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810902"/>
              </p:ext>
            </p:extLst>
          </p:nvPr>
        </p:nvGraphicFramePr>
        <p:xfrm>
          <a:off x="170778" y="162337"/>
          <a:ext cx="11804913" cy="6169636"/>
        </p:xfrm>
        <a:graphic>
          <a:graphicData uri="http://schemas.openxmlformats.org/drawingml/2006/table">
            <a:tbl>
              <a:tblPr firstRow="1" firstCol="1" bandRow="1"/>
              <a:tblGrid>
                <a:gridCol w="1227582">
                  <a:extLst>
                    <a:ext uri="{9D8B030D-6E8A-4147-A177-3AD203B41FA5}">
                      <a16:colId xmlns:a16="http://schemas.microsoft.com/office/drawing/2014/main" val="3766550310"/>
                    </a:ext>
                  </a:extLst>
                </a:gridCol>
                <a:gridCol w="1014265">
                  <a:extLst>
                    <a:ext uri="{9D8B030D-6E8A-4147-A177-3AD203B41FA5}">
                      <a16:colId xmlns:a16="http://schemas.microsoft.com/office/drawing/2014/main" val="779828085"/>
                    </a:ext>
                  </a:extLst>
                </a:gridCol>
                <a:gridCol w="1086711">
                  <a:extLst>
                    <a:ext uri="{9D8B030D-6E8A-4147-A177-3AD203B41FA5}">
                      <a16:colId xmlns:a16="http://schemas.microsoft.com/office/drawing/2014/main" val="1464120727"/>
                    </a:ext>
                  </a:extLst>
                </a:gridCol>
                <a:gridCol w="1392601">
                  <a:extLst>
                    <a:ext uri="{9D8B030D-6E8A-4147-A177-3AD203B41FA5}">
                      <a16:colId xmlns:a16="http://schemas.microsoft.com/office/drawing/2014/main" val="3621230578"/>
                    </a:ext>
                  </a:extLst>
                </a:gridCol>
                <a:gridCol w="1491108">
                  <a:extLst>
                    <a:ext uri="{9D8B030D-6E8A-4147-A177-3AD203B41FA5}">
                      <a16:colId xmlns:a16="http://schemas.microsoft.com/office/drawing/2014/main" val="3026529236"/>
                    </a:ext>
                  </a:extLst>
                </a:gridCol>
                <a:gridCol w="1464815">
                  <a:extLst>
                    <a:ext uri="{9D8B030D-6E8A-4147-A177-3AD203B41FA5}">
                      <a16:colId xmlns:a16="http://schemas.microsoft.com/office/drawing/2014/main" val="1805205960"/>
                    </a:ext>
                  </a:extLst>
                </a:gridCol>
                <a:gridCol w="1429305">
                  <a:extLst>
                    <a:ext uri="{9D8B030D-6E8A-4147-A177-3AD203B41FA5}">
                      <a16:colId xmlns:a16="http://schemas.microsoft.com/office/drawing/2014/main" val="2884158062"/>
                    </a:ext>
                  </a:extLst>
                </a:gridCol>
                <a:gridCol w="1394471">
                  <a:extLst>
                    <a:ext uri="{9D8B030D-6E8A-4147-A177-3AD203B41FA5}">
                      <a16:colId xmlns:a16="http://schemas.microsoft.com/office/drawing/2014/main" val="1764864015"/>
                    </a:ext>
                  </a:extLst>
                </a:gridCol>
                <a:gridCol w="1304055">
                  <a:extLst>
                    <a:ext uri="{9D8B030D-6E8A-4147-A177-3AD203B41FA5}">
                      <a16:colId xmlns:a16="http://schemas.microsoft.com/office/drawing/2014/main" val="3653377855"/>
                    </a:ext>
                  </a:extLst>
                </a:gridCol>
              </a:tblGrid>
              <a:tr h="627921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000" kern="0">
                          <a:solidFill>
                            <a:srgbClr val="2F75B5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CLIENTI CHIAVE</a:t>
                      </a: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000" kern="0">
                          <a:solidFill>
                            <a:srgbClr val="2F75B5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LIVELLO DI PRIORITÀ</a:t>
                      </a: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000" kern="0">
                          <a:solidFill>
                            <a:srgbClr val="2F75B5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RUOLO NEL PROGETTO</a:t>
                      </a: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000" kern="0">
                          <a:solidFill>
                            <a:srgbClr val="2F75B5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OBIETTIVI DI GESTIONE</a:t>
                      </a: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000" kern="0">
                          <a:solidFill>
                            <a:srgbClr val="2F75B5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AREE DI INTERESSE SIGNIFICATIVE</a:t>
                      </a: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000" kern="0">
                          <a:solidFill>
                            <a:srgbClr val="2F75B5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PREFERENZE DI COMUNICAZIONE</a:t>
                      </a: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000" kern="0">
                          <a:solidFill>
                            <a:srgbClr val="2F75B5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RELAZIONI E STRATEGIE</a:t>
                      </a: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000" kern="0">
                          <a:solidFill>
                            <a:srgbClr val="2F75B5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PIANI D’AZIONE PER LA FIDELIZZAZIONE DEI CLIENTI</a:t>
                      </a: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000" kern="0">
                          <a:solidFill>
                            <a:srgbClr val="2F75B5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NOTE AGGIUNTIVE</a:t>
                      </a: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120623"/>
                  </a:ext>
                </a:extLst>
              </a:tr>
              <a:tr h="586060"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900" ker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Weller Corp.</a:t>
                      </a: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900" ker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Basso</a:t>
                      </a: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900" ker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Cliente</a:t>
                      </a: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11430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900" ker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11430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900" ker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Progetto Alpha</a:t>
                      </a: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900" ker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E-mail, messaggio</a:t>
                      </a: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900" ker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Definire le aspettative del cliente.</a:t>
                      </a: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900" ker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Inviare un’e-mail di benvenuto.</a:t>
                      </a: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900" ker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Documentare le aspettative del cliente.</a:t>
                      </a: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4184364"/>
                  </a:ext>
                </a:extLst>
              </a:tr>
              <a:tr h="638767"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900" ker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Valley View Inc.</a:t>
                      </a: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900" ker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Medio</a:t>
                      </a: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900" ker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DA DEFINIRE</a:t>
                      </a: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11430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900" ker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1143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900" ker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E-mail</a:t>
                      </a: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900" ker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Programmare una telefonata per rispondere a eventuali domande pre-meeting.</a:t>
                      </a: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900" ker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Programmare un meeting.</a:t>
                      </a: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900" ker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Documentare le domande del cliente.</a:t>
                      </a: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8556876"/>
                  </a:ext>
                </a:extLst>
              </a:tr>
              <a:tr h="800528"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900" ker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Don D. Associates</a:t>
                      </a: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900" ker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Basso</a:t>
                      </a: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900" ker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Cliente</a:t>
                      </a: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11430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900" ker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1143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900" ker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Telefono cellulare</a:t>
                      </a: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900" ker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Determinare se al momento le necessità del cliente vengono soddisfatte.</a:t>
                      </a: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900" ker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Programmare un meeting.</a:t>
                      </a: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900" ker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Documentare i feedback positivi.</a:t>
                      </a: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498227"/>
                  </a:ext>
                </a:extLst>
              </a:tr>
              <a:tr h="58606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900" kern="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900" ker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Alto</a:t>
                      </a: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900" kern="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11430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900" ker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1143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900" kern="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900" kern="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900" kern="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900" kern="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3632572"/>
                  </a:ext>
                </a:extLst>
              </a:tr>
              <a:tr h="58606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900" kern="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900" ker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Basso</a:t>
                      </a: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900" kern="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11430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900" ker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1143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900" kern="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900" kern="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900" kern="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900" kern="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5227599"/>
                  </a:ext>
                </a:extLst>
              </a:tr>
              <a:tr h="58606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900" kern="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900" ker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Basso</a:t>
                      </a: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900" kern="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11430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900" ker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11430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900" ker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900" kern="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900" kern="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900" kern="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900" kern="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6830032"/>
                  </a:ext>
                </a:extLst>
              </a:tr>
              <a:tr h="58606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900" kern="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900" ker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Basso</a:t>
                      </a: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900" kern="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11430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900" ker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1143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900" kern="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900" kern="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900" kern="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900" kern="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7494302"/>
                  </a:ext>
                </a:extLst>
              </a:tr>
              <a:tr h="58606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900" kern="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900" ker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Basso</a:t>
                      </a: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900" kern="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11430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900" ker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1143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900" kern="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900" kern="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900" kern="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900" kern="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4424657"/>
                  </a:ext>
                </a:extLst>
              </a:tr>
              <a:tr h="58606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900" kern="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900" ker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Basso</a:t>
                      </a: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900" kern="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11430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900" ker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11430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900" ker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900" kern="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900" kern="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900" kern="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900" kern="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1922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48122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6871812"/>
              </p:ext>
            </p:extLst>
          </p:nvPr>
        </p:nvGraphicFramePr>
        <p:xfrm>
          <a:off x="787790" y="1050352"/>
          <a:ext cx="10593383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593383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6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DICHIARAZIONE DI NON RESPONSABILITÀ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4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Qualsiasi articolo, modello o informazione è fornito da Smartsheet sul sito web solo come riferimento. Pur adoperandoci per mantenere le informazioni aggiornate e corrette, non offriamo alcuna garanzia o dichiarazione di alcun tipo, esplicita o implicita, relativamente alla completezza, l’accuratezza, l’affidabilità, l’idoneità o la disponibilità rispetto al sito web o le informazioni, gli articoli, i modelli o della relativa grafica contenuti nel sito. Qualsiasi affidamento si faccia su tali informazioni è pertanto strettamente a proprio rischio.</a:t>
                      </a: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C-Project-Definition-Six-Sigma-Worksheet-Template_PowerPoint.pptx" id="{1A6CECA6-5CAA-42D4-8DA2-827806DBC337}" vid="{91750753-04A7-40CD-A9A0-14A184A3CC5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Use this as a PPT template</Template>
  <TotalTime>4</TotalTime>
  <Words>274</Words>
  <Application>Microsoft Office PowerPoint</Application>
  <PresentationFormat>Widescreen</PresentationFormat>
  <Paragraphs>58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Century Gothic</vt:lpstr>
      <vt:lpstr>Тема Office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Bess</dc:creator>
  <cp:lastModifiedBy>Ricky Nan</cp:lastModifiedBy>
  <cp:revision>5</cp:revision>
  <dcterms:created xsi:type="dcterms:W3CDTF">2023-04-16T20:19:51Z</dcterms:created>
  <dcterms:modified xsi:type="dcterms:W3CDTF">2024-09-27T09:04:40Z</dcterms:modified>
</cp:coreProperties>
</file>