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sldIdLst>
    <p:sldId id="258" r:id="rId2"/>
    <p:sldId id="309" r:id="rId3"/>
    <p:sldId id="316" r:id="rId4"/>
    <p:sldId id="349" r:id="rId5"/>
    <p:sldId id="353" r:id="rId6"/>
    <p:sldId id="351" r:id="rId7"/>
    <p:sldId id="342" r:id="rId8"/>
    <p:sldId id="337" r:id="rId9"/>
    <p:sldId id="352" r:id="rId10"/>
    <p:sldId id="29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D32"/>
    <a:srgbClr val="EAEEF3"/>
    <a:srgbClr val="E3EAF6"/>
    <a:srgbClr val="5B7191"/>
    <a:srgbClr val="CDD5DD"/>
    <a:srgbClr val="74859B"/>
    <a:srgbClr val="C4D2E7"/>
    <a:srgbClr val="F0A622"/>
    <a:srgbClr val="5E913E"/>
    <a:srgbClr val="CE1D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86447"/>
  </p:normalViewPr>
  <p:slideViewPr>
    <p:cSldViewPr snapToGrid="0" snapToObjects="1">
      <p:cViewPr varScale="1">
        <p:scale>
          <a:sx n="111" d="100"/>
          <a:sy n="111" d="100"/>
        </p:scale>
        <p:origin x="480" y="7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FINE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mm/dd/yy;@</c:formatCode>
                <c:ptCount val="14"/>
                <c:pt idx="0">
                  <c:v>45839</c:v>
                </c:pt>
                <c:pt idx="1">
                  <c:v>45879</c:v>
                </c:pt>
                <c:pt idx="2">
                  <c:v>46082</c:v>
                </c:pt>
                <c:pt idx="3">
                  <c:v>45873</c:v>
                </c:pt>
                <c:pt idx="4">
                  <c:v>45962</c:v>
                </c:pt>
                <c:pt idx="5">
                  <c:v>46042</c:v>
                </c:pt>
                <c:pt idx="6">
                  <c:v>45931</c:v>
                </c:pt>
                <c:pt idx="7">
                  <c:v>45899</c:v>
                </c:pt>
                <c:pt idx="8">
                  <c:v>46001</c:v>
                </c:pt>
                <c:pt idx="9">
                  <c:v>45976</c:v>
                </c:pt>
                <c:pt idx="10">
                  <c:v>45992</c:v>
                </c:pt>
                <c:pt idx="11">
                  <c:v>45992</c:v>
                </c:pt>
                <c:pt idx="12">
                  <c:v>46001</c:v>
                </c:pt>
                <c:pt idx="13">
                  <c:v>46063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4E-7542-90B7-7A624205ECCA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INIZIO</c:v>
                </c:pt>
              </c:strCache>
            </c:strRef>
          </c:tx>
          <c:spPr>
            <a:solidFill>
              <a:schemeClr val="bg1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mm/dd/yy;@</c:formatCode>
                <c:ptCount val="14"/>
                <c:pt idx="0">
                  <c:v>45782</c:v>
                </c:pt>
                <c:pt idx="1">
                  <c:v>45787</c:v>
                </c:pt>
                <c:pt idx="2">
                  <c:v>45818</c:v>
                </c:pt>
                <c:pt idx="3">
                  <c:v>45830</c:v>
                </c:pt>
                <c:pt idx="4">
                  <c:v>45852</c:v>
                </c:pt>
                <c:pt idx="5">
                  <c:v>45852</c:v>
                </c:pt>
                <c:pt idx="6">
                  <c:v>45870</c:v>
                </c:pt>
                <c:pt idx="7">
                  <c:v>45883</c:v>
                </c:pt>
                <c:pt idx="8">
                  <c:v>45901</c:v>
                </c:pt>
                <c:pt idx="9">
                  <c:v>45931</c:v>
                </c:pt>
                <c:pt idx="10">
                  <c:v>45931</c:v>
                </c:pt>
                <c:pt idx="11">
                  <c:v>45962</c:v>
                </c:pt>
                <c:pt idx="12">
                  <c:v>45971</c:v>
                </c:pt>
                <c:pt idx="13">
                  <c:v>45992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4E-7542-90B7-7A624205EC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334475776"/>
        <c:axId val="1334768784"/>
      </c:barChart>
      <c:catAx>
        <c:axId val="133447577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34768784"/>
        <c:crosses val="autoZero"/>
        <c:auto val="1"/>
        <c:lblAlgn val="ctr"/>
        <c:lblOffset val="100"/>
        <c:noMultiLvlLbl val="0"/>
      </c:catAx>
      <c:valAx>
        <c:axId val="1334768784"/>
        <c:scaling>
          <c:orientation val="minMax"/>
          <c:max val="46100"/>
          <c:min val="4577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m/dd/yy;@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34475776"/>
        <c:crosses val="autoZero"/>
        <c:crossBetween val="between"/>
        <c:majorUnit val="30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rtl="0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r>
              <a:rPr lang="it-IT" sz="2000"/>
              <a:t>GIORNI per PROGETTO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1"/>
        <c:ser>
          <c:idx val="2"/>
          <c:order val="0"/>
          <c:tx>
            <c:strRef>
              <c:f>Sheet1!$D$1</c:f>
              <c:strCache>
                <c:ptCount val="1"/>
                <c:pt idx="0">
                  <c:v>N. GIORNI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CE08-9A4F-9F62-F9645D7C84B3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CE08-9A4F-9F62-F9645D7C84B3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CE08-9A4F-9F62-F9645D7C84B3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CE08-9A4F-9F62-F9645D7C84B3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CE08-9A4F-9F62-F9645D7C84B3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CE08-9A4F-9F62-F9645D7C84B3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CE08-9A4F-9F62-F9645D7C84B3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CE08-9A4F-9F62-F9645D7C84B3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CE08-9A4F-9F62-F9645D7C84B3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CE08-9A4F-9F62-F9645D7C84B3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CE08-9A4F-9F62-F9645D7C84B3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CE08-9A4F-9F62-F9645D7C84B3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CE08-9A4F-9F62-F9645D7C84B3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CE08-9A4F-9F62-F9645D7C84B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General</c:formatCode>
                <c:ptCount val="14"/>
                <c:pt idx="0">
                  <c:v>57</c:v>
                </c:pt>
                <c:pt idx="1">
                  <c:v>92</c:v>
                </c:pt>
                <c:pt idx="2">
                  <c:v>264</c:v>
                </c:pt>
                <c:pt idx="3">
                  <c:v>43</c:v>
                </c:pt>
                <c:pt idx="4">
                  <c:v>110</c:v>
                </c:pt>
                <c:pt idx="5">
                  <c:v>190</c:v>
                </c:pt>
                <c:pt idx="6">
                  <c:v>61</c:v>
                </c:pt>
                <c:pt idx="7">
                  <c:v>16</c:v>
                </c:pt>
                <c:pt idx="8">
                  <c:v>100</c:v>
                </c:pt>
                <c:pt idx="9">
                  <c:v>45</c:v>
                </c:pt>
                <c:pt idx="10">
                  <c:v>61</c:v>
                </c:pt>
                <c:pt idx="11">
                  <c:v>30</c:v>
                </c:pt>
                <c:pt idx="12">
                  <c:v>30</c:v>
                </c:pt>
                <c:pt idx="1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90-A94B-88FE-4F35F4F918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205897104"/>
        <c:axId val="1338991040"/>
      </c:barChart>
      <c:catAx>
        <c:axId val="1205897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38991040"/>
        <c:crosses val="autoZero"/>
        <c:auto val="1"/>
        <c:lblAlgn val="ctr"/>
        <c:lblOffset val="100"/>
        <c:noMultiLvlLbl val="0"/>
      </c:catAx>
      <c:valAx>
        <c:axId val="1338991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2058971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3.640940836650766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title>
    <c:autoTitleDeleted val="0"/>
    <c:plotArea>
      <c:layout>
        <c:manualLayout>
          <c:layoutTarget val="inner"/>
          <c:xMode val="edge"/>
          <c:yMode val="edge"/>
          <c:x val="0.18173021618256055"/>
          <c:y val="6.2148617167634715E-2"/>
          <c:w val="0.51429519571391469"/>
          <c:h val="0.9378513828323652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NUMERO DI MEMBRI DEL TEAM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D1-6B48-BAB6-3A167ABB94C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EAD1-6B48-BAB6-3A167ABB94C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EAD1-6B48-BAB6-3A167ABB94C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EAD1-6B48-BAB6-3A167ABB94C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AD1-6B48-BAB6-3A167ABB94C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AD1-6B48-BAB6-3A167ABB94C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EAD1-6B48-BAB6-3A167ABB94C4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EAD1-6B48-BAB6-3A167ABB94C4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EAD1-6B48-BAB6-3A167ABB94C4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EAD1-6B48-BAB6-3A167ABB94C4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EAD1-6B48-BAB6-3A167ABB94C4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EAD1-6B48-BAB6-3A167ABB94C4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EAD1-6B48-BAB6-3A167ABB94C4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EAD1-6B48-BAB6-3A167ABB94C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10</c:v>
                </c:pt>
                <c:pt idx="1">
                  <c:v>5</c:v>
                </c:pt>
                <c:pt idx="2">
                  <c:v>10</c:v>
                </c:pt>
                <c:pt idx="3">
                  <c:v>5</c:v>
                </c:pt>
                <c:pt idx="4">
                  <c:v>10</c:v>
                </c:pt>
                <c:pt idx="5">
                  <c:v>5</c:v>
                </c:pt>
                <c:pt idx="6">
                  <c:v>10</c:v>
                </c:pt>
                <c:pt idx="7">
                  <c:v>5</c:v>
                </c:pt>
                <c:pt idx="8">
                  <c:v>10</c:v>
                </c:pt>
                <c:pt idx="9">
                  <c:v>5</c:v>
                </c:pt>
                <c:pt idx="10">
                  <c:v>10</c:v>
                </c:pt>
                <c:pt idx="11">
                  <c:v>5</c:v>
                </c:pt>
                <c:pt idx="12">
                  <c:v>10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D-454B-BE49-879E26930A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105278039361643"/>
          <c:y val="0.16131037443847046"/>
          <c:w val="0.11181236274452717"/>
          <c:h val="0.7455398896351402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PROIEZIONE</c:v>
                </c:pt>
              </c:strCache>
            </c:strRef>
          </c:tx>
          <c:spPr>
            <a:solidFill>
              <a:srgbClr val="7030A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"$"#,##0</c:formatCode>
                <c:ptCount val="14"/>
                <c:pt idx="0">
                  <c:v>1000000</c:v>
                </c:pt>
                <c:pt idx="1">
                  <c:v>900000</c:v>
                </c:pt>
                <c:pt idx="2">
                  <c:v>860000</c:v>
                </c:pt>
                <c:pt idx="3">
                  <c:v>1000000</c:v>
                </c:pt>
                <c:pt idx="4">
                  <c:v>294000</c:v>
                </c:pt>
                <c:pt idx="5">
                  <c:v>123400</c:v>
                </c:pt>
                <c:pt idx="6">
                  <c:v>250500</c:v>
                </c:pt>
                <c:pt idx="7">
                  <c:v>127200</c:v>
                </c:pt>
                <c:pt idx="8">
                  <c:v>80000</c:v>
                </c:pt>
                <c:pt idx="9">
                  <c:v>77000</c:v>
                </c:pt>
                <c:pt idx="10">
                  <c:v>65000</c:v>
                </c:pt>
                <c:pt idx="11">
                  <c:v>550000</c:v>
                </c:pt>
                <c:pt idx="12">
                  <c:v>45000</c:v>
                </c:pt>
                <c:pt idx="13">
                  <c:v>32500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09-D149-A815-135B270DDD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EFFETTIVO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"$"#,##0</c:formatCode>
                <c:ptCount val="14"/>
                <c:pt idx="0">
                  <c:v>880000</c:v>
                </c:pt>
                <c:pt idx="1">
                  <c:v>920000</c:v>
                </c:pt>
                <c:pt idx="2">
                  <c:v>850000</c:v>
                </c:pt>
                <c:pt idx="3">
                  <c:v>998050</c:v>
                </c:pt>
                <c:pt idx="4">
                  <c:v>280000</c:v>
                </c:pt>
                <c:pt idx="5">
                  <c:v>125000</c:v>
                </c:pt>
                <c:pt idx="6">
                  <c:v>246000</c:v>
                </c:pt>
                <c:pt idx="7">
                  <c:v>126000</c:v>
                </c:pt>
                <c:pt idx="8">
                  <c:v>79900</c:v>
                </c:pt>
                <c:pt idx="9">
                  <c:v>77000</c:v>
                </c:pt>
                <c:pt idx="10">
                  <c:v>65000</c:v>
                </c:pt>
                <c:pt idx="11">
                  <c:v>551000</c:v>
                </c:pt>
                <c:pt idx="12">
                  <c:v>42000</c:v>
                </c:pt>
                <c:pt idx="13">
                  <c:v>33000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09-D149-A815-135B270DDDA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PROMEMORIA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"$"#,##0</c:formatCode>
                <c:ptCount val="14"/>
                <c:pt idx="0">
                  <c:v>120000</c:v>
                </c:pt>
                <c:pt idx="1">
                  <c:v>-20000</c:v>
                </c:pt>
                <c:pt idx="2">
                  <c:v>10000</c:v>
                </c:pt>
                <c:pt idx="3">
                  <c:v>1950</c:v>
                </c:pt>
                <c:pt idx="4">
                  <c:v>14000</c:v>
                </c:pt>
                <c:pt idx="5">
                  <c:v>-1600</c:v>
                </c:pt>
                <c:pt idx="6">
                  <c:v>4500</c:v>
                </c:pt>
                <c:pt idx="7">
                  <c:v>1200</c:v>
                </c:pt>
                <c:pt idx="8">
                  <c:v>100</c:v>
                </c:pt>
                <c:pt idx="9">
                  <c:v>0</c:v>
                </c:pt>
                <c:pt idx="10">
                  <c:v>0</c:v>
                </c:pt>
                <c:pt idx="11">
                  <c:v>-1000</c:v>
                </c:pt>
                <c:pt idx="12">
                  <c:v>3000</c:v>
                </c:pt>
                <c:pt idx="13">
                  <c:v>-500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709-D149-A815-135B270DDD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41726448"/>
        <c:axId val="1341728080"/>
      </c:barChart>
      <c:catAx>
        <c:axId val="1341726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41728080"/>
        <c:crosses val="autoZero"/>
        <c:auto val="1"/>
        <c:lblAlgn val="ctr"/>
        <c:lblOffset val="100"/>
        <c:noMultiLvlLbl val="0"/>
      </c:catAx>
      <c:valAx>
        <c:axId val="134172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41726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4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0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1</c:v>
                </c:pt>
                <c:pt idx="1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8-8F4C-A649-01258F210CE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  <c:pt idx="11">
                  <c:v>3</c:v>
                </c:pt>
                <c:pt idx="12">
                  <c:v>1</c:v>
                </c:pt>
                <c:pt idx="1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8-8F4C-A649-01258F210CE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4</c:v>
                </c:pt>
                <c:pt idx="5">
                  <c:v>0</c:v>
                </c:pt>
                <c:pt idx="6">
                  <c:v>0</c:v>
                </c:pt>
                <c:pt idx="7">
                  <c:v>3</c:v>
                </c:pt>
                <c:pt idx="8">
                  <c:v>4</c:v>
                </c:pt>
                <c:pt idx="9">
                  <c:v>5</c:v>
                </c:pt>
                <c:pt idx="10">
                  <c:v>4</c:v>
                </c:pt>
                <c:pt idx="11">
                  <c:v>6</c:v>
                </c:pt>
                <c:pt idx="12">
                  <c:v>7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8-8F4C-A649-01258F210C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ALTO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37-C24A-99EA-58485CA5431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MEDIO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37-C24A-99EA-58485CA5431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BASSO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37-C24A-99EA-58485CA543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QUESTIONI APERTE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Sheet1!$B$2:$B$15</c:f>
              <c:numCache>
                <c:formatCode>0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2</c:v>
                </c:pt>
                <c:pt idx="10">
                  <c:v>3</c:v>
                </c:pt>
                <c:pt idx="11">
                  <c:v>0</c:v>
                </c:pt>
                <c:pt idx="12">
                  <c:v>1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07-274F-B39D-BEE7D96E6E7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REVISIONI APERTE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Sheet1!$C$2:$C$15</c:f>
              <c:numCache>
                <c:formatCode>0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1</c:v>
                </c:pt>
                <c:pt idx="8">
                  <c:v>3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07-274F-B39D-BEE7D96E6E7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AZIONI IN ATTESA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strRef>
              <c:f>Sheet1!$A$2:$A$15</c:f>
              <c:strCache>
                <c:ptCount val="14"/>
                <c:pt idx="0">
                  <c:v>Progetto A</c:v>
                </c:pt>
                <c:pt idx="1">
                  <c:v>Progetto B</c:v>
                </c:pt>
                <c:pt idx="2">
                  <c:v>Progetto C</c:v>
                </c:pt>
                <c:pt idx="3">
                  <c:v>Progetto D</c:v>
                </c:pt>
                <c:pt idx="4">
                  <c:v>Progetto E</c:v>
                </c:pt>
                <c:pt idx="5">
                  <c:v>Progetto F</c:v>
                </c:pt>
                <c:pt idx="6">
                  <c:v>Progetto G</c:v>
                </c:pt>
                <c:pt idx="7">
                  <c:v>Progetto H</c:v>
                </c:pt>
                <c:pt idx="8">
                  <c:v>Progetto J</c:v>
                </c:pt>
                <c:pt idx="9">
                  <c:v>Progetto K</c:v>
                </c:pt>
                <c:pt idx="10">
                  <c:v>Progetto L</c:v>
                </c:pt>
                <c:pt idx="11">
                  <c:v>Progetto M</c:v>
                </c:pt>
                <c:pt idx="12">
                  <c:v>Progetto N</c:v>
                </c:pt>
                <c:pt idx="13">
                  <c:v>Progetto P</c:v>
                </c:pt>
              </c:strCache>
            </c:strRef>
          </c:cat>
          <c:val>
            <c:numRef>
              <c:f>Sheet1!$D$2:$D$15</c:f>
              <c:numCache>
                <c:formatCode>0</c:formatCode>
                <c:ptCount val="14"/>
                <c:pt idx="0">
                  <c:v>4</c:v>
                </c:pt>
                <c:pt idx="1">
                  <c:v>3</c:v>
                </c:pt>
                <c:pt idx="2">
                  <c:v>2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2</c:v>
                </c:pt>
                <c:pt idx="9">
                  <c:v>0</c:v>
                </c:pt>
                <c:pt idx="10">
                  <c:v>0</c:v>
                </c:pt>
                <c:pt idx="11">
                  <c:v>1</c:v>
                </c:pt>
                <c:pt idx="12">
                  <c:v>2</c:v>
                </c:pt>
                <c:pt idx="1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07-274F-B39D-BEE7D96E6E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51869264"/>
        <c:axId val="1352386960"/>
      </c:barChart>
      <c:catAx>
        <c:axId val="13518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ax val="1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QUESTIONI APERTE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Sheet1!$B$16</c:f>
              <c:numCache>
                <c:formatCode>0</c:formatCode>
                <c:ptCount val="1"/>
                <c:pt idx="0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943-754E-87E3-1DCCFC531B5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REVISIONI APERTE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Sheet1!$C$16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943-754E-87E3-1DCCFC531B5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AZIONI IN ATTESA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Sheet1!$D$16</c:f>
              <c:numCache>
                <c:formatCode>0</c:formatCode>
                <c:ptCount val="1"/>
                <c:pt idx="0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43-754E-87E3-1DCCFC531B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-50"/>
        <c:axId val="1351869264"/>
        <c:axId val="1352386960"/>
      </c:barChart>
      <c:catAx>
        <c:axId val="13518692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52386960"/>
        <c:crosses val="autoZero"/>
        <c:auto val="1"/>
        <c:lblAlgn val="ctr"/>
        <c:lblOffset val="100"/>
        <c:noMultiLvlLbl val="0"/>
      </c:catAx>
      <c:valAx>
        <c:axId val="1352386960"/>
        <c:scaling>
          <c:orientation val="minMax"/>
          <c:min val="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it-IT"/>
          </a:p>
        </c:txPr>
        <c:crossAx val="1351869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100">
          <a:latin typeface="Century Gothic" panose="020B0502020202020204" pitchFamily="34" charset="0"/>
        </a:defRPr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dirty="0"/>
              <a:t>Edit Master text styles</a:t>
            </a:r>
          </a:p>
          <a:p>
            <a:pPr lvl="1"/>
            <a:r>
              <a:rPr lang="it-IT" dirty="0"/>
              <a:t>Second level</a:t>
            </a:r>
          </a:p>
          <a:p>
            <a:pPr lvl="2"/>
            <a:r>
              <a:rPr lang="it-IT" dirty="0"/>
              <a:t>Third level</a:t>
            </a:r>
          </a:p>
          <a:p>
            <a:pPr lvl="3"/>
            <a:r>
              <a:rPr lang="it-IT" dirty="0"/>
              <a:t>Fourth level</a:t>
            </a:r>
          </a:p>
          <a:p>
            <a:pPr lvl="4"/>
            <a:r>
              <a:rPr lang="it-IT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22494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560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4897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314720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181752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82512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412619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0288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3/10/2024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Образец текста</a:t>
            </a:r>
          </a:p>
          <a:p>
            <a:pPr lvl="1"/>
            <a:r>
              <a:rPr lang="it-IT" dirty="0"/>
              <a:t>Второй уровень</a:t>
            </a:r>
          </a:p>
          <a:p>
            <a:pPr lvl="2"/>
            <a:r>
              <a:rPr lang="it-IT" dirty="0"/>
              <a:t>Третий уровень</a:t>
            </a:r>
          </a:p>
          <a:p>
            <a:pPr lvl="3"/>
            <a:r>
              <a:rPr lang="it-IT" dirty="0"/>
              <a:t>Четвертый уровень</a:t>
            </a:r>
          </a:p>
          <a:p>
            <a:pPr lvl="4"/>
            <a:r>
              <a:rPr lang="it-IT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it-IT" smtClean="0"/>
              <a:t>3/10/2024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t.smartsheet.com/try-it?trp=1091804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DASHBOARD PER PROGETTI MULTIPLI</a:t>
            </a:r>
          </a:p>
        </p:txBody>
      </p:sp>
      <p:pic>
        <p:nvPicPr>
          <p:cNvPr id="6" name="Picture 5">
            <a:hlinkClick r:id="rId3"/>
            <a:extLst>
              <a:ext uri="{FF2B5EF4-FFF2-40B4-BE49-F238E27FC236}">
                <a16:creationId xmlns:a16="http://schemas.microsoft.com/office/drawing/2014/main" id="{011ABEA2-A0A4-2545-BC5F-D7F8CEFC99D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852653" y="307317"/>
            <a:ext cx="2552023" cy="50758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25B69A5-3B0C-C540-8CC8-9794435EA004}"/>
              </a:ext>
            </a:extLst>
          </p:cNvPr>
          <p:cNvSpPr txBox="1"/>
          <p:nvPr/>
        </p:nvSpPr>
        <p:spPr>
          <a:xfrm>
            <a:off x="552992" y="926287"/>
            <a:ext cx="112214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4800" dirty="0">
                <a:latin typeface="Century Gothic" panose="020B0502020202020204" pitchFamily="34" charset="0"/>
              </a:rPr>
              <a:t>DASHBOARD PER PROGETTI MULTIPLI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98E647-E4C9-4B4B-888B-2F662C468983}"/>
              </a:ext>
            </a:extLst>
          </p:cNvPr>
          <p:cNvSpPr txBox="1"/>
          <p:nvPr/>
        </p:nvSpPr>
        <p:spPr>
          <a:xfrm>
            <a:off x="552992" y="2347150"/>
            <a:ext cx="813808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it-IT" sz="3600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</a:rPr>
              <a:t>NOME DELL'AZIENDA</a:t>
            </a:r>
          </a:p>
          <a:p>
            <a:pPr rtl="0"/>
            <a:r>
              <a:rPr lang="it-IT" sz="20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00/00/0000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 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Telefono di contatto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web</a:t>
            </a:r>
          </a:p>
          <a:p>
            <a:pPr rtl="0"/>
            <a:r>
              <a:rPr lang="it-IT" sz="1400" dirty="0">
                <a:solidFill>
                  <a:schemeClr val="tx2"/>
                </a:solidFill>
                <a:latin typeface="Century Gothic" panose="020B0502020202020204" pitchFamily="34" charset="0"/>
              </a:rPr>
              <a:t>Indirizzo e-mail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5C502E9-323D-6147-AE85-54814FCF265C}"/>
              </a:ext>
            </a:extLst>
          </p:cNvPr>
          <p:cNvCxnSpPr>
            <a:cxnSpLocks/>
          </p:cNvCxnSpPr>
          <p:nvPr/>
        </p:nvCxnSpPr>
        <p:spPr>
          <a:xfrm>
            <a:off x="552992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73E4A99-8E98-9C49-BEA2-1DA828E7F9B3}"/>
              </a:ext>
            </a:extLst>
          </p:cNvPr>
          <p:cNvGrpSpPr/>
          <p:nvPr/>
        </p:nvGrpSpPr>
        <p:grpSpPr>
          <a:xfrm>
            <a:off x="8691080" y="2406242"/>
            <a:ext cx="2932884" cy="2890404"/>
            <a:chOff x="415636" y="923060"/>
            <a:chExt cx="2932884" cy="2890404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FDED863-2973-1644-9532-648285F6B0E9}"/>
                </a:ext>
              </a:extLst>
            </p:cNvPr>
            <p:cNvSpPr/>
            <p:nvPr/>
          </p:nvSpPr>
          <p:spPr>
            <a:xfrm>
              <a:off x="415636" y="923060"/>
              <a:ext cx="2932884" cy="2890404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5-Point Star 15">
              <a:extLst>
                <a:ext uri="{FF2B5EF4-FFF2-40B4-BE49-F238E27FC236}">
                  <a16:creationId xmlns:a16="http://schemas.microsoft.com/office/drawing/2014/main" id="{8A17C04B-3B6F-B640-8C13-8A28DEB19342}"/>
                </a:ext>
              </a:extLst>
            </p:cNvPr>
            <p:cNvSpPr/>
            <p:nvPr/>
          </p:nvSpPr>
          <p:spPr>
            <a:xfrm>
              <a:off x="666342" y="1048616"/>
              <a:ext cx="2431473" cy="2431473"/>
            </a:xfrm>
            <a:prstGeom prst="star5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EA10552-11D4-8049-A191-37D70CB0C373}"/>
                </a:ext>
              </a:extLst>
            </p:cNvPr>
            <p:cNvSpPr txBox="1"/>
            <p:nvPr/>
          </p:nvSpPr>
          <p:spPr>
            <a:xfrm>
              <a:off x="666341" y="1644986"/>
              <a:ext cx="2431473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IL TUO</a:t>
              </a:r>
            </a:p>
            <a:p>
              <a:pPr algn="ctr" rtl="0"/>
              <a:r>
                <a:rPr lang="it-IT" sz="4400" b="1" dirty="0">
                  <a:solidFill>
                    <a:schemeClr val="bg1"/>
                  </a:solidFill>
                  <a:latin typeface="Century Gothic" panose="020B0502020202020204" pitchFamily="34" charset="0"/>
                </a:rPr>
                <a:t>LOGO</a:t>
              </a:r>
            </a:p>
          </p:txBody>
        </p:sp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92FE157-1C86-3441-A861-8D9B293C61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7825724"/>
              </p:ext>
            </p:extLst>
          </p:nvPr>
        </p:nvGraphicFramePr>
        <p:xfrm>
          <a:off x="552992" y="5571765"/>
          <a:ext cx="7746872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6809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2007989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552504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2485820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  <a:gridCol w="517491">
                  <a:extLst>
                    <a:ext uri="{9D8B030D-6E8A-4147-A177-3AD203B41FA5}">
                      <a16:colId xmlns:a16="http://schemas.microsoft.com/office/drawing/2014/main" val="2523715833"/>
                    </a:ext>
                  </a:extLst>
                </a:gridCol>
                <a:gridCol w="1216259">
                  <a:extLst>
                    <a:ext uri="{9D8B030D-6E8A-4147-A177-3AD203B41FA5}">
                      <a16:colId xmlns:a16="http://schemas.microsoft.com/office/drawing/2014/main" val="2610600395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PREPARATO 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APPROVATO DA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TITOLO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01501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236933"/>
              </p:ext>
            </p:extLst>
          </p:nvPr>
        </p:nvGraphicFramePr>
        <p:xfrm>
          <a:off x="787791" y="1050352"/>
          <a:ext cx="10098746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98746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DICHIARAZIONE DI NON RESPONSABILITÀ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Qualsiasi articolo, modello o informazione è fornito da Smartsheet sul sito web solo come riferimento. Pur adoperandoci a mantenere le informazioni aggiornate e corrette, non offriamo alcuna garanzia o dichiarazione di alcun tipo, esplicita o implicita, relativamente alla completezza, l’accuratezza, l’affidabilità, l’idoneità o la disponibilità rispetto al sito web o le informazioni, gli articoli, i modelli o della relativa grafica contenuti nel sito. Qualsiasi affidamento si faccia su tali informazioni è pertanto strettamente a proprio rischio.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CBC44ED-2B4D-EB4F-B4F3-DA0B26C883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219790"/>
              </p:ext>
            </p:extLst>
          </p:nvPr>
        </p:nvGraphicFramePr>
        <p:xfrm>
          <a:off x="725214" y="228600"/>
          <a:ext cx="10941269" cy="554355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464579">
                  <a:extLst>
                    <a:ext uri="{9D8B030D-6E8A-4147-A177-3AD203B41FA5}">
                      <a16:colId xmlns:a16="http://schemas.microsoft.com/office/drawing/2014/main" val="2448353432"/>
                    </a:ext>
                  </a:extLst>
                </a:gridCol>
                <a:gridCol w="9476690">
                  <a:extLst>
                    <a:ext uri="{9D8B030D-6E8A-4147-A177-3AD203B41FA5}">
                      <a16:colId xmlns:a16="http://schemas.microsoft.com/office/drawing/2014/main" val="185754983"/>
                    </a:ext>
                  </a:extLst>
                </a:gridCol>
              </a:tblGrid>
              <a:tr h="5543550">
                <a:tc>
                  <a:txBody>
                    <a:bodyPr/>
                    <a:lstStyle/>
                    <a:p>
                      <a:pPr algn="l" rtl="0" fontAlgn="b"/>
                      <a:r>
                        <a:rPr lang="it-IT" sz="1400" b="1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TABELLA</a:t>
                      </a:r>
                    </a:p>
                    <a:p>
                      <a:pPr algn="l" rtl="0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DI</a:t>
                      </a:r>
                    </a:p>
                    <a:p>
                      <a:pPr algn="l" rtl="0" fontAlgn="b"/>
                      <a:r>
                        <a:rPr lang="it-IT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entury Gothic" panose="020B0502020202020204" pitchFamily="34" charset="0"/>
                        </a:rPr>
                        <a:t>CONTENUTI</a:t>
                      </a: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it-IT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71450" indent="-354330" algn="l" font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>
                          <a:schemeClr val="tx2">
                            <a:lumMod val="60000"/>
                            <a:lumOff val="40000"/>
                          </a:schemeClr>
                        </a:buClr>
                        <a:buFont typeface="Arial Unicode MS" panose="020B0604020202020204" pitchFamily="34" charset="-128"/>
                        <a:buChar char="✙"/>
                      </a:pPr>
                      <a:endParaRPr lang="it-IT" sz="1700" b="0" i="0" u="none" strike="noStrike" dirty="0">
                        <a:solidFill>
                          <a:schemeClr val="tx2">
                            <a:lumMod val="50000"/>
                          </a:schemeClr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365760" marR="137160" marT="137160" marB="13716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407131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88579" y="6477000"/>
            <a:ext cx="11476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DASHBOARD PER PROGETTI MULTIPLI | SOMMARIO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F866523-4C8E-7643-889D-E7B32BD5DA74}"/>
              </a:ext>
            </a:extLst>
          </p:cNvPr>
          <p:cNvSpPr txBox="1"/>
          <p:nvPr/>
        </p:nvSpPr>
        <p:spPr>
          <a:xfrm>
            <a:off x="2426231" y="905987"/>
            <a:ext cx="8363952" cy="3727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Timeline di consegna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Giorni per progetto 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Allocazione risorse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Finanziamento del progetto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Analisi del rischio e rischio totale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Azioni aperte e in sospeso</a:t>
            </a:r>
          </a:p>
          <a:p>
            <a:pPr marL="342900" indent="-342900" rtl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000" dirty="0">
                <a:latin typeface="Century Gothic" panose="020B0502020202020204" pitchFamily="34" charset="0"/>
              </a:rPr>
              <a:t>Report di progetto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9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TIMELINE DI CONSEGNA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6F07E2-2AE6-F44A-85D5-3E05BE8E95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14633029"/>
              </p:ext>
            </p:extLst>
          </p:nvPr>
        </p:nvGraphicFramePr>
        <p:xfrm>
          <a:off x="320842" y="368969"/>
          <a:ext cx="11325726" cy="5710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GIORNI PER PROGETTO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0C6BBAC-887C-CB4C-8B5D-B2106F18D0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5779198"/>
              </p:ext>
            </p:extLst>
          </p:nvPr>
        </p:nvGraphicFramePr>
        <p:xfrm>
          <a:off x="417095" y="208548"/>
          <a:ext cx="11309683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029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ALLOCAZIONE RISORSE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EF28078-BC53-1A47-AA53-3974765DCFE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9968591"/>
              </p:ext>
            </p:extLst>
          </p:nvPr>
        </p:nvGraphicFramePr>
        <p:xfrm>
          <a:off x="657726" y="208548"/>
          <a:ext cx="10956758" cy="59297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360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FINANZIAMENTO DEL PROGETTO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5F335FF-EF70-B441-AA1A-82E2F2698B8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5697054"/>
              </p:ext>
            </p:extLst>
          </p:nvPr>
        </p:nvGraphicFramePr>
        <p:xfrm>
          <a:off x="304801" y="288758"/>
          <a:ext cx="11454062" cy="5849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390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ANALISI DEL RISCHIO E RISCHIO TOTALE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1EA4EDD-BEEA-6743-9EB8-8F586D7D0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6549203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CA01BC8-751F-E144-B2A8-AA6AF7AC3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3548766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708D6937-B4CB-734D-A59F-CC81741556E4}"/>
              </a:ext>
            </a:extLst>
          </p:cNvPr>
          <p:cNvSpPr txBox="1"/>
          <p:nvPr/>
        </p:nvSpPr>
        <p:spPr>
          <a:xfrm>
            <a:off x="304799" y="3048001"/>
            <a:ext cx="21467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000" dirty="0">
                <a:latin typeface="Century Gothic" panose="020B0502020202020204" pitchFamily="34" charset="0"/>
              </a:rPr>
              <a:t>TOTALE RISCHIO</a:t>
            </a:r>
          </a:p>
        </p:txBody>
      </p:sp>
    </p:spTree>
    <p:extLst>
      <p:ext uri="{BB962C8B-B14F-4D97-AF65-F5344CB8AC3E}">
        <p14:creationId xmlns:p14="http://schemas.microsoft.com/office/powerpoint/2010/main" val="2678152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AZIONI APERTE E IN SOSPESO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132E569-F8CA-E54F-BCAC-077A584359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73731225"/>
              </p:ext>
            </p:extLst>
          </p:nvPr>
        </p:nvGraphicFramePr>
        <p:xfrm>
          <a:off x="304799" y="336884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87E6ADF-DFBB-9248-90F2-44A258093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8687814"/>
              </p:ext>
            </p:extLst>
          </p:nvPr>
        </p:nvGraphicFramePr>
        <p:xfrm>
          <a:off x="304798" y="3429000"/>
          <a:ext cx="11502189" cy="26629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2D1C10B-D0CA-D94B-943E-0E22FA55896E}"/>
              </a:ext>
            </a:extLst>
          </p:cNvPr>
          <p:cNvSpPr txBox="1"/>
          <p:nvPr/>
        </p:nvSpPr>
        <p:spPr>
          <a:xfrm>
            <a:off x="304799" y="3048001"/>
            <a:ext cx="20617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it-IT" sz="2000" dirty="0">
                <a:latin typeface="Century Gothic" panose="020B0502020202020204" pitchFamily="34" charset="0"/>
              </a:rPr>
              <a:t>AZIONE TOTALE</a:t>
            </a:r>
          </a:p>
        </p:txBody>
      </p:sp>
    </p:spTree>
    <p:extLst>
      <p:ext uri="{BB962C8B-B14F-4D97-AF65-F5344CB8AC3E}">
        <p14:creationId xmlns:p14="http://schemas.microsoft.com/office/powerpoint/2010/main" val="439307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2640437"/>
              </p:ext>
            </p:extLst>
          </p:nvPr>
        </p:nvGraphicFramePr>
        <p:xfrm>
          <a:off x="473710" y="497305"/>
          <a:ext cx="11230609" cy="5343420"/>
        </p:xfrm>
        <a:graphic>
          <a:graphicData uri="http://schemas.openxmlformats.org/drawingml/2006/table">
            <a:tbl>
              <a:tblPr>
                <a:effectLst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884937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  <a:gridCol w="1342085">
                  <a:extLst>
                    <a:ext uri="{9D8B030D-6E8A-4147-A177-3AD203B41FA5}">
                      <a16:colId xmlns:a16="http://schemas.microsoft.com/office/drawing/2014/main" val="4205413144"/>
                    </a:ext>
                  </a:extLst>
                </a:gridCol>
                <a:gridCol w="819510">
                  <a:extLst>
                    <a:ext uri="{9D8B030D-6E8A-4147-A177-3AD203B41FA5}">
                      <a16:colId xmlns:a16="http://schemas.microsoft.com/office/drawing/2014/main" val="970060697"/>
                    </a:ext>
                  </a:extLst>
                </a:gridCol>
                <a:gridCol w="987490">
                  <a:extLst>
                    <a:ext uri="{9D8B030D-6E8A-4147-A177-3AD203B41FA5}">
                      <a16:colId xmlns:a16="http://schemas.microsoft.com/office/drawing/2014/main" val="172129208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3311123816"/>
                    </a:ext>
                  </a:extLst>
                </a:gridCol>
                <a:gridCol w="1083556">
                  <a:extLst>
                    <a:ext uri="{9D8B030D-6E8A-4147-A177-3AD203B41FA5}">
                      <a16:colId xmlns:a16="http://schemas.microsoft.com/office/drawing/2014/main" val="80167640"/>
                    </a:ext>
                  </a:extLst>
                </a:gridCol>
                <a:gridCol w="4029475">
                  <a:extLst>
                    <a:ext uri="{9D8B030D-6E8A-4147-A177-3AD203B41FA5}">
                      <a16:colId xmlns:a16="http://schemas.microsoft.com/office/drawing/2014/main" val="2195344063"/>
                    </a:ext>
                  </a:extLst>
                </a:gridCol>
              </a:tblGrid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NOME DEL PROGETTO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SCHEDULAZIONE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BUDGET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RISORSE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RISCHI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PROBLEMI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COMMENTI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A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394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B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995216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C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9741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D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719360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E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44457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F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8373141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G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111382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H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7728724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J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123409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K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5120555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L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0440070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M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2784783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N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0760268"/>
                  </a:ext>
                </a:extLst>
              </a:tr>
              <a:tr h="356228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Progetto P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100" u="none" strike="noStrike" dirty="0"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34357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it-IT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REPORT DI PROGETTO</a:t>
            </a:r>
          </a:p>
        </p:txBody>
      </p:sp>
    </p:spTree>
    <p:extLst>
      <p:ext uri="{BB962C8B-B14F-4D97-AF65-F5344CB8AC3E}">
        <p14:creationId xmlns:p14="http://schemas.microsoft.com/office/powerpoint/2010/main" val="8225243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ject-Dashboard_PowerPoint" id="{63DB53B3-699E-ED4E-A01E-30570113FD6D}" vid="{407D8A81-2DF9-5645-BC15-99B55FB6EC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IC-Multiple-Project-Dashboard-Template_PowerPoint</Template>
  <TotalTime>3</TotalTime>
  <Words>333</Words>
  <Application>Microsoft Office PowerPoint</Application>
  <PresentationFormat>Widescreen</PresentationFormat>
  <Paragraphs>164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Yang Li</cp:lastModifiedBy>
  <cp:revision>3</cp:revision>
  <dcterms:created xsi:type="dcterms:W3CDTF">2019-11-22T21:04:25Z</dcterms:created>
  <dcterms:modified xsi:type="dcterms:W3CDTF">2024-03-10T08:40:46Z</dcterms:modified>
</cp:coreProperties>
</file>