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"/>
  </p:notesMasterIdLst>
  <p:sldIdLst>
    <p:sldId id="343" r:id="rId2"/>
    <p:sldId id="345" r:id="rId3"/>
    <p:sldId id="346" r:id="rId4"/>
    <p:sldId id="348" r:id="rId5"/>
    <p:sldId id="349" r:id="rId6"/>
    <p:sldId id="29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ca Waite" initials="EW" lastIdx="2" clrIdx="0">
    <p:extLst>
      <p:ext uri="{19B8F6BF-5375-455C-9EA6-DF929625EA0E}">
        <p15:presenceInfo xmlns:p15="http://schemas.microsoft.com/office/powerpoint/2012/main" userId="c568693182780e7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425A"/>
    <a:srgbClr val="0677A8"/>
    <a:srgbClr val="CE4803"/>
    <a:srgbClr val="FF5A04"/>
    <a:srgbClr val="40C1AE"/>
    <a:srgbClr val="008A8A"/>
    <a:srgbClr val="388A03"/>
    <a:srgbClr val="A1C7DD"/>
    <a:srgbClr val="00929D"/>
    <a:srgbClr val="7E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29" autoAdjust="0"/>
    <p:restoredTop sz="86447"/>
  </p:normalViewPr>
  <p:slideViewPr>
    <p:cSldViewPr snapToGrid="0" snapToObjects="1">
      <p:cViewPr varScale="1">
        <p:scale>
          <a:sx n="111" d="100"/>
          <a:sy n="111" d="100"/>
        </p:scale>
        <p:origin x="450" y="96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AFEDE-F1BF-6A4A-80D9-CCB6DC4EFE3D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11C10-233D-DA48-A5CB-9365BBABB6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076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0711C10-233D-DA48-A5CB-9365BBABB6B4}" type="slidenum">
              <a:rPr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2264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345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39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738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415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773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370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709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901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076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72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808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  <a:alpha val="40000"/>
              </a:schemeClr>
            </a:gs>
            <a:gs pos="100000">
              <a:schemeClr val="bg1">
                <a:lumMod val="75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1E756-E947-FD4A-8A23-D2C983A1A8BD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60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it.smartsheet.com/try-it?trp=1154404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6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D1AEB2-6B72-D001-5CC5-E3744E8CF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51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285F6F-A830-5F82-1695-DB8098E17525}"/>
              </a:ext>
            </a:extLst>
          </p:cNvPr>
          <p:cNvSpPr/>
          <p:nvPr/>
        </p:nvSpPr>
        <p:spPr>
          <a:xfrm>
            <a:off x="389860" y="2855756"/>
            <a:ext cx="2651760" cy="449669"/>
          </a:xfrm>
          <a:prstGeom prst="rect">
            <a:avLst/>
          </a:prstGeom>
          <a:solidFill>
            <a:srgbClr val="F99509"/>
          </a:solidFill>
          <a:ln w="50800">
            <a:solidFill>
              <a:srgbClr val="F995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019CC2-0E7A-3AAF-05B5-D26C0A1BFA0E}"/>
              </a:ext>
            </a:extLst>
          </p:cNvPr>
          <p:cNvSpPr/>
          <p:nvPr/>
        </p:nvSpPr>
        <p:spPr>
          <a:xfrm>
            <a:off x="3308929" y="2855756"/>
            <a:ext cx="2651760" cy="449666"/>
          </a:xfrm>
          <a:prstGeom prst="rect">
            <a:avLst/>
          </a:prstGeom>
          <a:solidFill>
            <a:srgbClr val="FE5A05"/>
          </a:solidFill>
          <a:ln w="50800">
            <a:solidFill>
              <a:srgbClr val="FF5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A0C73A-4851-819A-26C5-D5EF0CE41A01}"/>
              </a:ext>
            </a:extLst>
          </p:cNvPr>
          <p:cNvSpPr/>
          <p:nvPr/>
        </p:nvSpPr>
        <p:spPr>
          <a:xfrm>
            <a:off x="6209001" y="2855756"/>
            <a:ext cx="2651760" cy="449669"/>
          </a:xfrm>
          <a:prstGeom prst="rect">
            <a:avLst/>
          </a:prstGeom>
          <a:solidFill>
            <a:srgbClr val="00C6D1"/>
          </a:solidFill>
          <a:ln w="50800">
            <a:solidFill>
              <a:srgbClr val="00C7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E52E2C-E72D-70DA-AE1C-0FA7D95812A2}"/>
              </a:ext>
            </a:extLst>
          </p:cNvPr>
          <p:cNvSpPr/>
          <p:nvPr/>
        </p:nvSpPr>
        <p:spPr>
          <a:xfrm>
            <a:off x="9118710" y="2855756"/>
            <a:ext cx="2651760" cy="449666"/>
          </a:xfrm>
          <a:prstGeom prst="rect">
            <a:avLst/>
          </a:prstGeom>
          <a:solidFill>
            <a:srgbClr val="7E7979"/>
          </a:solidFill>
          <a:ln w="50800">
            <a:solidFill>
              <a:srgbClr val="7E7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23CDEE7E-D5B0-E284-3A71-0135C559D632}"/>
              </a:ext>
            </a:extLst>
          </p:cNvPr>
          <p:cNvSpPr/>
          <p:nvPr/>
        </p:nvSpPr>
        <p:spPr>
          <a:xfrm>
            <a:off x="389860" y="3305422"/>
            <a:ext cx="2651760" cy="2934755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995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952984D-C68E-463D-30BC-229346D5DD88}"/>
              </a:ext>
            </a:extLst>
          </p:cNvPr>
          <p:cNvSpPr txBox="1"/>
          <p:nvPr/>
        </p:nvSpPr>
        <p:spPr>
          <a:xfrm>
            <a:off x="419677" y="3456995"/>
            <a:ext cx="25603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rgbClr val="AD5902"/>
              </a:buClr>
              <a:buSzPct val="110000"/>
              <a:buFont typeface=".PingFang SC Regular"/>
              <a:buChar char="＋"/>
            </a:pPr>
            <a:r>
              <a:rPr lang="it-IT" sz="1200" dirty="0">
                <a:latin typeface="Century Gothic" panose="020B0502020202020204" pitchFamily="34" charset="0"/>
                <a:ea typeface="Arial" charset="0"/>
                <a:cs typeface="Arial" charset="0"/>
              </a:rPr>
              <a:t>Punto di forza uno</a:t>
            </a:r>
          </a:p>
          <a:p>
            <a:pPr marL="285750" indent="-285750" rtl="0">
              <a:spcAft>
                <a:spcPts val="1200"/>
              </a:spcAft>
              <a:buClr>
                <a:srgbClr val="AD5902"/>
              </a:buClr>
              <a:buSzPct val="110000"/>
              <a:buFont typeface=".PingFang SC Regular"/>
              <a:buChar char="＋"/>
            </a:pPr>
            <a:r>
              <a:rPr lang="it-IT" sz="1200" dirty="0">
                <a:latin typeface="Century Gothic" panose="020B0502020202020204" pitchFamily="34" charset="0"/>
                <a:ea typeface="Arial" charset="0"/>
                <a:cs typeface="Arial" charset="0"/>
              </a:rPr>
              <a:t>Due</a:t>
            </a:r>
          </a:p>
          <a:p>
            <a:pPr marL="285750" indent="-285750" rtl="0">
              <a:spcAft>
                <a:spcPts val="1200"/>
              </a:spcAft>
              <a:buClr>
                <a:srgbClr val="AD5902"/>
              </a:buClr>
              <a:buSzPct val="110000"/>
              <a:buFont typeface=".PingFang SC Regular"/>
              <a:buChar char="＋"/>
            </a:pPr>
            <a:r>
              <a:rPr lang="it-IT" sz="1200" dirty="0">
                <a:latin typeface="Century Gothic" panose="020B0502020202020204" pitchFamily="34" charset="0"/>
                <a:ea typeface="Arial" charset="0"/>
                <a:cs typeface="Arial" charset="0"/>
              </a:rPr>
              <a:t>Tre</a:t>
            </a:r>
          </a:p>
          <a:p>
            <a:pPr marL="285750" indent="-285750" rtl="0">
              <a:spcAft>
                <a:spcPts val="1200"/>
              </a:spcAft>
              <a:buClr>
                <a:srgbClr val="AD5902"/>
              </a:buClr>
              <a:buSzPct val="110000"/>
              <a:buFont typeface=".PingFang SC Regular"/>
              <a:buChar char="＋"/>
            </a:pPr>
            <a:r>
              <a:rPr lang="it-IT" sz="1200" dirty="0">
                <a:latin typeface="Century Gothic" panose="020B0502020202020204" pitchFamily="34" charset="0"/>
                <a:ea typeface="Arial" charset="0"/>
                <a:cs typeface="Arial" charset="0"/>
              </a:rPr>
              <a:t>Quattro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062011B-9976-0032-DBBF-57E654FC13EE}"/>
              </a:ext>
            </a:extLst>
          </p:cNvPr>
          <p:cNvSpPr/>
          <p:nvPr/>
        </p:nvSpPr>
        <p:spPr>
          <a:xfrm>
            <a:off x="3308929" y="3305422"/>
            <a:ext cx="2651760" cy="2934742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F5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D9511AE-2DE9-1139-1796-A1EF19136F72}"/>
              </a:ext>
            </a:extLst>
          </p:cNvPr>
          <p:cNvSpPr txBox="1"/>
          <p:nvPr/>
        </p:nvSpPr>
        <p:spPr>
          <a:xfrm>
            <a:off x="3338746" y="3456995"/>
            <a:ext cx="256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rgbClr val="AD2300"/>
              </a:buClr>
              <a:buSzPct val="110000"/>
              <a:buFont typeface="System Font Regular"/>
              <a:buChar char="—"/>
            </a:pPr>
            <a:r>
              <a:rPr lang="it-IT" sz="1200" dirty="0">
                <a:latin typeface="Century Gothic" panose="020B0502020202020204" pitchFamily="34" charset="0"/>
                <a:ea typeface="Arial" charset="0"/>
                <a:cs typeface="Arial" charset="0"/>
              </a:rPr>
              <a:t>Punto debole uno</a:t>
            </a:r>
          </a:p>
          <a:p>
            <a:pPr marL="285750" indent="-285750" rtl="0">
              <a:spcAft>
                <a:spcPts val="1200"/>
              </a:spcAft>
              <a:buClr>
                <a:srgbClr val="AD2300"/>
              </a:buClr>
              <a:buSzPct val="110000"/>
              <a:buFont typeface="System Font Regular"/>
              <a:buChar char="—"/>
            </a:pPr>
            <a:r>
              <a:rPr lang="it-IT" sz="1200" dirty="0">
                <a:latin typeface="Century Gothic" panose="020B0502020202020204" pitchFamily="34" charset="0"/>
                <a:ea typeface="Arial" charset="0"/>
                <a:cs typeface="Arial" charset="0"/>
              </a:rPr>
              <a:t>Due</a:t>
            </a:r>
          </a:p>
          <a:p>
            <a:pPr marL="285750" indent="-285750" rtl="0">
              <a:spcAft>
                <a:spcPts val="1200"/>
              </a:spcAft>
              <a:buClr>
                <a:srgbClr val="AD2300"/>
              </a:buClr>
              <a:buSzPct val="110000"/>
              <a:buFont typeface="System Font Regular"/>
              <a:buChar char="—"/>
            </a:pPr>
            <a:r>
              <a:rPr lang="it-IT" sz="1200" dirty="0">
                <a:latin typeface="Century Gothic" panose="020B0502020202020204" pitchFamily="34" charset="0"/>
                <a:ea typeface="Arial" charset="0"/>
                <a:cs typeface="Arial" charset="0"/>
              </a:rPr>
              <a:t>Tre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3A449B-AAB7-994A-92CE-8F48E2CA7DF6}"/>
              </a:ext>
            </a:extLst>
          </p:cNvPr>
          <p:cNvSpPr txBox="1"/>
          <p:nvPr/>
        </p:nvSpPr>
        <p:spPr>
          <a:xfrm>
            <a:off x="300448" y="245828"/>
            <a:ext cx="5660241" cy="954107"/>
          </a:xfrm>
          <a:prstGeom prst="rect">
            <a:avLst/>
          </a:prstGeom>
          <a:noFill/>
          <a:effectLst>
            <a:outerShdw blurRad="203200" dist="50800" dir="2700000" algn="tl" rotWithShape="0">
              <a:schemeClr val="tx1">
                <a:alpha val="9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rtl="0"/>
            <a:r>
              <a:rPr lang="it-IT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MODELLO DI ANALISI SWOT CON FOTO PERSONALIZZATE</a:t>
            </a: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4AEB8225-3AA8-AF48-AD51-3F5F53316D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882763" y="216859"/>
            <a:ext cx="2793552" cy="555624"/>
          </a:xfrm>
          <a:prstGeom prst="rect">
            <a:avLst/>
          </a:prstGeom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F7623C19-B428-5B37-834D-93631E3E2500}"/>
              </a:ext>
            </a:extLst>
          </p:cNvPr>
          <p:cNvSpPr/>
          <p:nvPr/>
        </p:nvSpPr>
        <p:spPr>
          <a:xfrm>
            <a:off x="6209001" y="3305422"/>
            <a:ext cx="2651760" cy="2934755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00C7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111D247-B21F-B446-D61F-A45651B9648F}"/>
              </a:ext>
            </a:extLst>
          </p:cNvPr>
          <p:cNvSpPr txBox="1"/>
          <p:nvPr/>
        </p:nvSpPr>
        <p:spPr>
          <a:xfrm>
            <a:off x="433886" y="2896300"/>
            <a:ext cx="2740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it-IT" sz="1600" spc="300" dirty="0">
                <a:solidFill>
                  <a:schemeClr val="bg1"/>
                </a:solidFill>
                <a:latin typeface="Century Gothic" panose="020B0502020202020204" pitchFamily="34" charset="0"/>
              </a:rPr>
              <a:t>PUNTI DI FORZA (+)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2A2CE33-DA01-0B8E-699B-BA81173F4910}"/>
              </a:ext>
            </a:extLst>
          </p:cNvPr>
          <p:cNvSpPr txBox="1"/>
          <p:nvPr/>
        </p:nvSpPr>
        <p:spPr>
          <a:xfrm>
            <a:off x="3352955" y="2896300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it-IT" sz="1600" spc="300" dirty="0">
                <a:solidFill>
                  <a:schemeClr val="bg1"/>
                </a:solidFill>
                <a:latin typeface="Century Gothic" panose="020B0502020202020204" pitchFamily="34" charset="0"/>
              </a:rPr>
              <a:t>PUNTI DEBOLI (-)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580E76E-F2F4-409C-4CB6-83124F1572F7}"/>
              </a:ext>
            </a:extLst>
          </p:cNvPr>
          <p:cNvSpPr/>
          <p:nvPr/>
        </p:nvSpPr>
        <p:spPr>
          <a:xfrm>
            <a:off x="9118710" y="3305422"/>
            <a:ext cx="2651760" cy="2934742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7E7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9C8D993-8400-190D-92CF-6A72C97F55FD}"/>
              </a:ext>
            </a:extLst>
          </p:cNvPr>
          <p:cNvSpPr txBox="1"/>
          <p:nvPr/>
        </p:nvSpPr>
        <p:spPr>
          <a:xfrm>
            <a:off x="6238818" y="3476387"/>
            <a:ext cx="256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rgbClr val="007A84"/>
              </a:buClr>
              <a:buSzPct val="110000"/>
              <a:buFont typeface=".PingFang SC Regular"/>
              <a:buChar char="＋"/>
            </a:pPr>
            <a:r>
              <a:rPr lang="it-IT" sz="1200" dirty="0">
                <a:latin typeface="Century Gothic" panose="020B0502020202020204" pitchFamily="34" charset="0"/>
                <a:ea typeface="Arial" charset="0"/>
                <a:cs typeface="Arial" charset="0"/>
              </a:rPr>
              <a:t>Opportunità uno</a:t>
            </a:r>
          </a:p>
          <a:p>
            <a:pPr marL="285750" indent="-285750" rtl="0">
              <a:spcAft>
                <a:spcPts val="1200"/>
              </a:spcAft>
              <a:buClr>
                <a:srgbClr val="007A84"/>
              </a:buClr>
              <a:buSzPct val="110000"/>
              <a:buFont typeface=".PingFang SC Regular"/>
              <a:buChar char="＋"/>
            </a:pPr>
            <a:r>
              <a:rPr lang="it-IT" sz="1200" dirty="0">
                <a:latin typeface="Century Gothic" panose="020B0502020202020204" pitchFamily="34" charset="0"/>
                <a:ea typeface="Arial" charset="0"/>
                <a:cs typeface="Arial" charset="0"/>
              </a:rPr>
              <a:t>Due</a:t>
            </a:r>
          </a:p>
          <a:p>
            <a:pPr marL="285750" indent="-285750" rtl="0">
              <a:spcAft>
                <a:spcPts val="1200"/>
              </a:spcAft>
              <a:buClr>
                <a:srgbClr val="007A84"/>
              </a:buClr>
              <a:buSzPct val="110000"/>
              <a:buFont typeface=".PingFang SC Regular"/>
              <a:buChar char="＋"/>
            </a:pPr>
            <a:r>
              <a:rPr lang="it-IT" sz="1200" dirty="0">
                <a:latin typeface="Century Gothic" panose="020B0502020202020204" pitchFamily="34" charset="0"/>
                <a:ea typeface="Arial" charset="0"/>
                <a:cs typeface="Arial" charset="0"/>
              </a:rPr>
              <a:t>Tre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DC1B5C6-BC46-7E60-1F04-67F317F2C43E}"/>
              </a:ext>
            </a:extLst>
          </p:cNvPr>
          <p:cNvSpPr txBox="1"/>
          <p:nvPr/>
        </p:nvSpPr>
        <p:spPr>
          <a:xfrm>
            <a:off x="9148527" y="3476387"/>
            <a:ext cx="25603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rgbClr val="353232"/>
              </a:buClr>
              <a:buSzPct val="110000"/>
              <a:buFont typeface="System Font Regular"/>
              <a:buChar char="—"/>
            </a:pPr>
            <a:r>
              <a:rPr lang="it-IT" sz="1200">
                <a:latin typeface="Century Gothic" panose="020B0502020202020204" pitchFamily="34" charset="0"/>
                <a:ea typeface="Arial" charset="0"/>
                <a:cs typeface="Arial" charset="0"/>
              </a:rPr>
              <a:t>Minaccia uno</a:t>
            </a:r>
          </a:p>
          <a:p>
            <a:pPr marL="285750" indent="-285750" rtl="0">
              <a:spcAft>
                <a:spcPts val="1200"/>
              </a:spcAft>
              <a:buClr>
                <a:srgbClr val="353232"/>
              </a:buClr>
              <a:buSzPct val="110000"/>
              <a:buFont typeface="System Font Regular"/>
              <a:buChar char="—"/>
            </a:pPr>
            <a:r>
              <a:rPr lang="it-IT" sz="1200">
                <a:latin typeface="Century Gothic" panose="020B0502020202020204" pitchFamily="34" charset="0"/>
                <a:ea typeface="Arial" charset="0"/>
                <a:cs typeface="Arial" charset="0"/>
              </a:rPr>
              <a:t>Due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2C95EE9-634D-CE2F-CEC2-AF86DC92766E}"/>
              </a:ext>
            </a:extLst>
          </p:cNvPr>
          <p:cNvSpPr txBox="1"/>
          <p:nvPr/>
        </p:nvSpPr>
        <p:spPr>
          <a:xfrm>
            <a:off x="6253027" y="2907873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it-IT" sz="1600" spc="300" dirty="0">
                <a:solidFill>
                  <a:schemeClr val="bg1"/>
                </a:solidFill>
                <a:latin typeface="Century Gothic" panose="020B0502020202020204" pitchFamily="34" charset="0"/>
              </a:rPr>
              <a:t>OPPORTUNITÀ (+)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9A89A27-9841-662F-333C-A79C63EADB77}"/>
              </a:ext>
            </a:extLst>
          </p:cNvPr>
          <p:cNvSpPr txBox="1"/>
          <p:nvPr/>
        </p:nvSpPr>
        <p:spPr>
          <a:xfrm>
            <a:off x="9162736" y="2907873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it-IT" sz="1600" spc="300" dirty="0">
                <a:solidFill>
                  <a:schemeClr val="bg1"/>
                </a:solidFill>
                <a:latin typeface="Century Gothic" panose="020B0502020202020204" pitchFamily="34" charset="0"/>
              </a:rPr>
              <a:t>MINACCE (-)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F89B09-06D9-A8EB-C8AF-CAFACA5ED7DF}"/>
              </a:ext>
            </a:extLst>
          </p:cNvPr>
          <p:cNvSpPr/>
          <p:nvPr/>
        </p:nvSpPr>
        <p:spPr>
          <a:xfrm>
            <a:off x="1247973" y="5840975"/>
            <a:ext cx="914400" cy="914400"/>
          </a:xfrm>
          <a:prstGeom prst="ellipse">
            <a:avLst/>
          </a:prstGeom>
          <a:solidFill>
            <a:srgbClr val="F99509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D704A8E-5A27-8B94-2084-D0B9806C0FA6}"/>
              </a:ext>
            </a:extLst>
          </p:cNvPr>
          <p:cNvSpPr/>
          <p:nvPr/>
        </p:nvSpPr>
        <p:spPr>
          <a:xfrm>
            <a:off x="4177609" y="5840974"/>
            <a:ext cx="914400" cy="914400"/>
          </a:xfrm>
          <a:prstGeom prst="ellipse">
            <a:avLst/>
          </a:prstGeom>
          <a:solidFill>
            <a:srgbClr val="FF5A04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DC1DDB4-F8F1-468F-3499-BD520F4EFBCF}"/>
              </a:ext>
            </a:extLst>
          </p:cNvPr>
          <p:cNvSpPr/>
          <p:nvPr/>
        </p:nvSpPr>
        <p:spPr>
          <a:xfrm>
            <a:off x="7077681" y="5840975"/>
            <a:ext cx="914400" cy="914400"/>
          </a:xfrm>
          <a:prstGeom prst="ellipse">
            <a:avLst/>
          </a:prstGeom>
          <a:solidFill>
            <a:srgbClr val="00C7D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6ED3921-2658-1E3D-01CE-1928C778922A}"/>
              </a:ext>
            </a:extLst>
          </p:cNvPr>
          <p:cNvSpPr/>
          <p:nvPr/>
        </p:nvSpPr>
        <p:spPr>
          <a:xfrm>
            <a:off x="9987390" y="5840974"/>
            <a:ext cx="914400" cy="914400"/>
          </a:xfrm>
          <a:prstGeom prst="ellipse">
            <a:avLst/>
          </a:prstGeom>
          <a:solidFill>
            <a:srgbClr val="7E7979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1118222-6AEE-4963-2F7C-33AC02640902}"/>
              </a:ext>
            </a:extLst>
          </p:cNvPr>
          <p:cNvGrpSpPr/>
          <p:nvPr/>
        </p:nvGrpSpPr>
        <p:grpSpPr>
          <a:xfrm flipV="1">
            <a:off x="1372773" y="6138264"/>
            <a:ext cx="657978" cy="324058"/>
            <a:chOff x="1092200" y="1177152"/>
            <a:chExt cx="3659192" cy="1802176"/>
          </a:xfrm>
          <a:solidFill>
            <a:schemeClr val="bg1"/>
          </a:solidFill>
          <a:effectLst/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FCE5903-E99D-2244-E7C1-DB1C3C5229CE}"/>
                </a:ext>
              </a:extLst>
            </p:cNvPr>
            <p:cNvGrpSpPr/>
            <p:nvPr/>
          </p:nvGrpSpPr>
          <p:grpSpPr>
            <a:xfrm>
              <a:off x="1092200" y="1177152"/>
              <a:ext cx="1097885" cy="1802176"/>
              <a:chOff x="1092200" y="1177152"/>
              <a:chExt cx="1097885" cy="1802176"/>
            </a:xfrm>
            <a:grpFill/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B3988B3-65AD-D629-C20B-D3013144341B}"/>
                  </a:ext>
                </a:extLst>
              </p:cNvPr>
              <p:cNvSpPr/>
              <p:nvPr/>
            </p:nvSpPr>
            <p:spPr>
              <a:xfrm>
                <a:off x="1092200" y="1892300"/>
                <a:ext cx="13970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2A37206-A3BA-1AB0-972B-26AC8022F466}"/>
                  </a:ext>
                </a:extLst>
              </p:cNvPr>
              <p:cNvSpPr/>
              <p:nvPr/>
            </p:nvSpPr>
            <p:spPr>
              <a:xfrm>
                <a:off x="1333500" y="1297190"/>
                <a:ext cx="357938" cy="156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8CFCFD2-27D7-C56C-6090-624B4FF87CFA}"/>
                  </a:ext>
                </a:extLst>
              </p:cNvPr>
              <p:cNvSpPr/>
              <p:nvPr/>
            </p:nvSpPr>
            <p:spPr>
              <a:xfrm>
                <a:off x="1849523" y="1177152"/>
                <a:ext cx="340562" cy="18021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0AA43CE-1287-CDFA-61EF-8E4BAB585ED3}"/>
                </a:ext>
              </a:extLst>
            </p:cNvPr>
            <p:cNvGrpSpPr/>
            <p:nvPr/>
          </p:nvGrpSpPr>
          <p:grpSpPr>
            <a:xfrm flipH="1">
              <a:off x="3653507" y="1177152"/>
              <a:ext cx="1097885" cy="1802176"/>
              <a:chOff x="1092200" y="1177152"/>
              <a:chExt cx="1097885" cy="1802176"/>
            </a:xfrm>
            <a:grpFill/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4258335-70C6-0E03-1DC7-B72E7C9A22F9}"/>
                  </a:ext>
                </a:extLst>
              </p:cNvPr>
              <p:cNvSpPr/>
              <p:nvPr/>
            </p:nvSpPr>
            <p:spPr>
              <a:xfrm>
                <a:off x="1092200" y="1892300"/>
                <a:ext cx="13970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421BF17-35DD-DC75-6FC4-88D8C3592EB9}"/>
                  </a:ext>
                </a:extLst>
              </p:cNvPr>
              <p:cNvSpPr/>
              <p:nvPr/>
            </p:nvSpPr>
            <p:spPr>
              <a:xfrm>
                <a:off x="1333500" y="1297190"/>
                <a:ext cx="357938" cy="156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2D565D6-8891-0871-FA76-39C484E5C29A}"/>
                  </a:ext>
                </a:extLst>
              </p:cNvPr>
              <p:cNvSpPr/>
              <p:nvPr/>
            </p:nvSpPr>
            <p:spPr>
              <a:xfrm>
                <a:off x="1849523" y="1177152"/>
                <a:ext cx="340562" cy="18021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58E3A8-3470-7852-C912-14D285FE2EC7}"/>
                </a:ext>
              </a:extLst>
            </p:cNvPr>
            <p:cNvSpPr/>
            <p:nvPr/>
          </p:nvSpPr>
          <p:spPr>
            <a:xfrm>
              <a:off x="2291685" y="1892300"/>
              <a:ext cx="1249275" cy="4297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750766C-533B-DAFC-90D9-6E4C18D17D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929" y1="83165" x2="9929" y2="831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461584" y="6140805"/>
            <a:ext cx="390474" cy="411243"/>
          </a:xfrm>
          <a:prstGeom prst="rect">
            <a:avLst/>
          </a:prstGeom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3C867E-7AC8-C90E-D729-85260CB238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87">
                        <a14:foregroundMark x1="56681" y1="16255" x2="56681" y2="16255"/>
                        <a14:foregroundMark x1="66075" y1="7257" x2="66075" y2="72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6153" y="6054809"/>
            <a:ext cx="674142" cy="484847"/>
          </a:xfrm>
          <a:prstGeom prst="rect">
            <a:avLst/>
          </a:prstGeom>
          <a:effectLst/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439A9AB9-6CF6-BC8D-00E5-7F4E89B612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13693" y="6025239"/>
            <a:ext cx="642376" cy="64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88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E0D227EF-80C1-8276-3A76-D98BF650C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285F6F-A830-5F82-1695-DB8098E17525}"/>
              </a:ext>
            </a:extLst>
          </p:cNvPr>
          <p:cNvSpPr/>
          <p:nvPr/>
        </p:nvSpPr>
        <p:spPr>
          <a:xfrm>
            <a:off x="389860" y="2855756"/>
            <a:ext cx="2651760" cy="449669"/>
          </a:xfrm>
          <a:prstGeom prst="rect">
            <a:avLst/>
          </a:prstGeom>
          <a:solidFill>
            <a:schemeClr val="tx2"/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019CC2-0E7A-3AAF-05B5-D26C0A1BFA0E}"/>
              </a:ext>
            </a:extLst>
          </p:cNvPr>
          <p:cNvSpPr/>
          <p:nvPr/>
        </p:nvSpPr>
        <p:spPr>
          <a:xfrm>
            <a:off x="3308929" y="2855756"/>
            <a:ext cx="2651760" cy="449666"/>
          </a:xfrm>
          <a:prstGeom prst="rect">
            <a:avLst/>
          </a:prstGeom>
          <a:solidFill>
            <a:schemeClr val="accent3">
              <a:lumMod val="50000"/>
            </a:schemeClr>
          </a:solidFill>
          <a:ln w="508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A0C73A-4851-819A-26C5-D5EF0CE41A01}"/>
              </a:ext>
            </a:extLst>
          </p:cNvPr>
          <p:cNvSpPr/>
          <p:nvPr/>
        </p:nvSpPr>
        <p:spPr>
          <a:xfrm>
            <a:off x="6209001" y="2855756"/>
            <a:ext cx="2651760" cy="449669"/>
          </a:xfrm>
          <a:prstGeom prst="rect">
            <a:avLst/>
          </a:prstGeom>
          <a:solidFill>
            <a:schemeClr val="tx2">
              <a:lumMod val="50000"/>
            </a:schemeClr>
          </a:solidFill>
          <a:ln w="508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E52E2C-E72D-70DA-AE1C-0FA7D95812A2}"/>
              </a:ext>
            </a:extLst>
          </p:cNvPr>
          <p:cNvSpPr/>
          <p:nvPr/>
        </p:nvSpPr>
        <p:spPr>
          <a:xfrm>
            <a:off x="9118710" y="2855756"/>
            <a:ext cx="2651760" cy="44966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23CDEE7E-D5B0-E284-3A71-0135C559D632}"/>
              </a:ext>
            </a:extLst>
          </p:cNvPr>
          <p:cNvSpPr/>
          <p:nvPr/>
        </p:nvSpPr>
        <p:spPr>
          <a:xfrm>
            <a:off x="389860" y="3305422"/>
            <a:ext cx="2651760" cy="2934755"/>
          </a:xfrm>
          <a:prstGeom prst="rect">
            <a:avLst/>
          </a:prstGeom>
          <a:solidFill>
            <a:schemeClr val="bg1">
              <a:alpha val="85000"/>
            </a:schemeClr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952984D-C68E-463D-30BC-229346D5DD88}"/>
              </a:ext>
            </a:extLst>
          </p:cNvPr>
          <p:cNvSpPr txBox="1"/>
          <p:nvPr/>
        </p:nvSpPr>
        <p:spPr>
          <a:xfrm>
            <a:off x="419677" y="3456995"/>
            <a:ext cx="25603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it-IT" sz="1200">
                <a:latin typeface="Century Gothic" panose="020B0502020202020204" pitchFamily="34" charset="0"/>
                <a:ea typeface="Arial" charset="0"/>
                <a:cs typeface="Arial" charset="0"/>
              </a:rPr>
              <a:t>Punto di forza uno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it-IT" sz="1200">
                <a:latin typeface="Century Gothic" panose="020B0502020202020204" pitchFamily="34" charset="0"/>
                <a:ea typeface="Arial" charset="0"/>
                <a:cs typeface="Arial" charset="0"/>
              </a:rPr>
              <a:t>Due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it-IT" sz="1200">
                <a:latin typeface="Century Gothic" panose="020B0502020202020204" pitchFamily="34" charset="0"/>
                <a:ea typeface="Arial" charset="0"/>
                <a:cs typeface="Arial" charset="0"/>
              </a:rPr>
              <a:t>Tre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it-IT" sz="1200">
                <a:latin typeface="Century Gothic" panose="020B0502020202020204" pitchFamily="34" charset="0"/>
                <a:ea typeface="Arial" charset="0"/>
                <a:cs typeface="Arial" charset="0"/>
              </a:rPr>
              <a:t>Quattro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062011B-9976-0032-DBBF-57E654FC13EE}"/>
              </a:ext>
            </a:extLst>
          </p:cNvPr>
          <p:cNvSpPr/>
          <p:nvPr/>
        </p:nvSpPr>
        <p:spPr>
          <a:xfrm>
            <a:off x="3308929" y="3305422"/>
            <a:ext cx="2651760" cy="2934742"/>
          </a:xfrm>
          <a:prstGeom prst="rect">
            <a:avLst/>
          </a:prstGeom>
          <a:solidFill>
            <a:schemeClr val="bg1">
              <a:alpha val="85000"/>
            </a:schemeClr>
          </a:solidFill>
          <a:ln w="508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D9511AE-2DE9-1139-1796-A1EF19136F72}"/>
              </a:ext>
            </a:extLst>
          </p:cNvPr>
          <p:cNvSpPr txBox="1"/>
          <p:nvPr/>
        </p:nvSpPr>
        <p:spPr>
          <a:xfrm>
            <a:off x="3338746" y="3456995"/>
            <a:ext cx="256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it-IT" sz="1200">
                <a:latin typeface="Century Gothic" panose="020B0502020202020204" pitchFamily="34" charset="0"/>
                <a:ea typeface="Arial" charset="0"/>
                <a:cs typeface="Arial" charset="0"/>
              </a:rPr>
              <a:t>Punto debole uno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it-IT" sz="1200">
                <a:latin typeface="Century Gothic" panose="020B0502020202020204" pitchFamily="34" charset="0"/>
                <a:ea typeface="Arial" charset="0"/>
                <a:cs typeface="Arial" charset="0"/>
              </a:rPr>
              <a:t>Due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it-IT" sz="1200">
                <a:latin typeface="Century Gothic" panose="020B0502020202020204" pitchFamily="34" charset="0"/>
                <a:ea typeface="Arial" charset="0"/>
                <a:cs typeface="Arial" charset="0"/>
              </a:rPr>
              <a:t>Tre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3A449B-AAB7-994A-92CE-8F48E2CA7DF6}"/>
              </a:ext>
            </a:extLst>
          </p:cNvPr>
          <p:cNvSpPr txBox="1"/>
          <p:nvPr/>
        </p:nvSpPr>
        <p:spPr>
          <a:xfrm>
            <a:off x="4852058" y="155652"/>
            <a:ext cx="6955032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 rtl="0"/>
            <a:r>
              <a:rPr lang="it-IT" sz="6600" dirty="0">
                <a:solidFill>
                  <a:schemeClr val="bg1"/>
                </a:solidFill>
                <a:latin typeface="Century Gothic" panose="020B0502020202020204" pitchFamily="34" charset="0"/>
              </a:rPr>
              <a:t>SWOT </a:t>
            </a:r>
          </a:p>
          <a:p>
            <a:pPr algn="r" rtl="0"/>
            <a:r>
              <a:rPr lang="it-IT" sz="6600" dirty="0">
                <a:solidFill>
                  <a:schemeClr val="bg1"/>
                </a:solidFill>
                <a:latin typeface="Century Gothic" panose="020B0502020202020204" pitchFamily="34" charset="0"/>
              </a:rPr>
              <a:t>ANALISI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7623C19-B428-5B37-834D-93631E3E2500}"/>
              </a:ext>
            </a:extLst>
          </p:cNvPr>
          <p:cNvSpPr/>
          <p:nvPr/>
        </p:nvSpPr>
        <p:spPr>
          <a:xfrm>
            <a:off x="6209001" y="3305422"/>
            <a:ext cx="2651760" cy="2934755"/>
          </a:xfrm>
          <a:prstGeom prst="rect">
            <a:avLst/>
          </a:prstGeom>
          <a:solidFill>
            <a:schemeClr val="bg1">
              <a:alpha val="85000"/>
            </a:schemeClr>
          </a:solidFill>
          <a:ln w="508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111D247-B21F-B446-D61F-A45651B9648F}"/>
              </a:ext>
            </a:extLst>
          </p:cNvPr>
          <p:cNvSpPr txBox="1"/>
          <p:nvPr/>
        </p:nvSpPr>
        <p:spPr>
          <a:xfrm>
            <a:off x="433886" y="2896300"/>
            <a:ext cx="2766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it-IT" sz="1600" spc="300" dirty="0">
                <a:solidFill>
                  <a:schemeClr val="bg1"/>
                </a:solidFill>
                <a:latin typeface="Century Gothic" panose="020B0502020202020204" pitchFamily="34" charset="0"/>
              </a:rPr>
              <a:t>PUNTI DI FORZA (+)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2A2CE33-DA01-0B8E-699B-BA81173F4910}"/>
              </a:ext>
            </a:extLst>
          </p:cNvPr>
          <p:cNvSpPr txBox="1"/>
          <p:nvPr/>
        </p:nvSpPr>
        <p:spPr>
          <a:xfrm>
            <a:off x="3352955" y="2896300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it-IT" sz="1600" spc="300" dirty="0">
                <a:solidFill>
                  <a:schemeClr val="bg1"/>
                </a:solidFill>
                <a:latin typeface="Century Gothic" panose="020B0502020202020204" pitchFamily="34" charset="0"/>
              </a:rPr>
              <a:t>PUNTI DEBOLI (-)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580E76E-F2F4-409C-4CB6-83124F1572F7}"/>
              </a:ext>
            </a:extLst>
          </p:cNvPr>
          <p:cNvSpPr/>
          <p:nvPr/>
        </p:nvSpPr>
        <p:spPr>
          <a:xfrm>
            <a:off x="9118710" y="3305422"/>
            <a:ext cx="2651760" cy="2934742"/>
          </a:xfrm>
          <a:prstGeom prst="rect">
            <a:avLst/>
          </a:prstGeom>
          <a:solidFill>
            <a:schemeClr val="bg1">
              <a:alpha val="85000"/>
            </a:schemeClr>
          </a:solidFill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9C8D993-8400-190D-92CF-6A72C97F55FD}"/>
              </a:ext>
            </a:extLst>
          </p:cNvPr>
          <p:cNvSpPr txBox="1"/>
          <p:nvPr/>
        </p:nvSpPr>
        <p:spPr>
          <a:xfrm>
            <a:off x="6238818" y="3476387"/>
            <a:ext cx="256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it-IT" sz="1200">
                <a:latin typeface="Century Gothic" panose="020B0502020202020204" pitchFamily="34" charset="0"/>
                <a:ea typeface="Arial" charset="0"/>
                <a:cs typeface="Arial" charset="0"/>
              </a:rPr>
              <a:t>Opportunità uno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it-IT" sz="1200">
                <a:latin typeface="Century Gothic" panose="020B0502020202020204" pitchFamily="34" charset="0"/>
                <a:ea typeface="Arial" charset="0"/>
                <a:cs typeface="Arial" charset="0"/>
              </a:rPr>
              <a:t>Due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it-IT" sz="1200">
                <a:latin typeface="Century Gothic" panose="020B0502020202020204" pitchFamily="34" charset="0"/>
                <a:ea typeface="Arial" charset="0"/>
                <a:cs typeface="Arial" charset="0"/>
              </a:rPr>
              <a:t>Tre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DC1B5C6-BC46-7E60-1F04-67F317F2C43E}"/>
              </a:ext>
            </a:extLst>
          </p:cNvPr>
          <p:cNvSpPr txBox="1"/>
          <p:nvPr/>
        </p:nvSpPr>
        <p:spPr>
          <a:xfrm>
            <a:off x="9148527" y="3476387"/>
            <a:ext cx="25603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rgbClr val="353232"/>
              </a:buClr>
              <a:buSzPct val="110000"/>
              <a:buFont typeface="System Font Regular"/>
              <a:buChar char="—"/>
            </a:pPr>
            <a:r>
              <a:rPr lang="it-IT" sz="1200">
                <a:latin typeface="Century Gothic" panose="020B0502020202020204" pitchFamily="34" charset="0"/>
                <a:ea typeface="Arial" charset="0"/>
                <a:cs typeface="Arial" charset="0"/>
              </a:rPr>
              <a:t>Minaccia uno</a:t>
            </a:r>
          </a:p>
          <a:p>
            <a:pPr marL="285750" indent="-285750" rtl="0">
              <a:spcAft>
                <a:spcPts val="1200"/>
              </a:spcAft>
              <a:buClr>
                <a:srgbClr val="353232"/>
              </a:buClr>
              <a:buSzPct val="110000"/>
              <a:buFont typeface="System Font Regular"/>
              <a:buChar char="—"/>
            </a:pPr>
            <a:r>
              <a:rPr lang="it-IT" sz="1200">
                <a:latin typeface="Century Gothic" panose="020B0502020202020204" pitchFamily="34" charset="0"/>
                <a:ea typeface="Arial" charset="0"/>
                <a:cs typeface="Arial" charset="0"/>
              </a:rPr>
              <a:t>Due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2C95EE9-634D-CE2F-CEC2-AF86DC92766E}"/>
              </a:ext>
            </a:extLst>
          </p:cNvPr>
          <p:cNvSpPr txBox="1"/>
          <p:nvPr/>
        </p:nvSpPr>
        <p:spPr>
          <a:xfrm>
            <a:off x="6253027" y="2907873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it-IT" sz="1600" spc="300" dirty="0">
                <a:solidFill>
                  <a:schemeClr val="bg1"/>
                </a:solidFill>
                <a:latin typeface="Century Gothic" panose="020B0502020202020204" pitchFamily="34" charset="0"/>
              </a:rPr>
              <a:t>OPPORTUNITÀ (+)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9A89A27-9841-662F-333C-A79C63EADB77}"/>
              </a:ext>
            </a:extLst>
          </p:cNvPr>
          <p:cNvSpPr txBox="1"/>
          <p:nvPr/>
        </p:nvSpPr>
        <p:spPr>
          <a:xfrm>
            <a:off x="9162736" y="2907873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it-IT" sz="1600" spc="300" dirty="0">
                <a:solidFill>
                  <a:schemeClr val="bg1"/>
                </a:solidFill>
                <a:latin typeface="Century Gothic" panose="020B0502020202020204" pitchFamily="34" charset="0"/>
              </a:rPr>
              <a:t>MINACCE (-)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F89B09-06D9-A8EB-C8AF-CAFACA5ED7DF}"/>
              </a:ext>
            </a:extLst>
          </p:cNvPr>
          <p:cNvSpPr/>
          <p:nvPr/>
        </p:nvSpPr>
        <p:spPr>
          <a:xfrm>
            <a:off x="1247973" y="5840975"/>
            <a:ext cx="914400" cy="914400"/>
          </a:xfrm>
          <a:prstGeom prst="ellipse">
            <a:avLst/>
          </a:prstGeom>
          <a:solidFill>
            <a:schemeClr val="tx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D704A8E-5A27-8B94-2084-D0B9806C0FA6}"/>
              </a:ext>
            </a:extLst>
          </p:cNvPr>
          <p:cNvSpPr/>
          <p:nvPr/>
        </p:nvSpPr>
        <p:spPr>
          <a:xfrm>
            <a:off x="4177609" y="5840974"/>
            <a:ext cx="914400" cy="9144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DC1DDB4-F8F1-468F-3499-BD520F4EFBCF}"/>
              </a:ext>
            </a:extLst>
          </p:cNvPr>
          <p:cNvSpPr/>
          <p:nvPr/>
        </p:nvSpPr>
        <p:spPr>
          <a:xfrm>
            <a:off x="7077681" y="5840975"/>
            <a:ext cx="914400" cy="914400"/>
          </a:xfrm>
          <a:prstGeom prst="ellipse">
            <a:avLst/>
          </a:prstGeom>
          <a:solidFill>
            <a:schemeClr val="tx2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6ED3921-2658-1E3D-01CE-1928C778922A}"/>
              </a:ext>
            </a:extLst>
          </p:cNvPr>
          <p:cNvSpPr/>
          <p:nvPr/>
        </p:nvSpPr>
        <p:spPr>
          <a:xfrm>
            <a:off x="9987390" y="5840974"/>
            <a:ext cx="914400" cy="9144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1118222-6AEE-4963-2F7C-33AC02640902}"/>
              </a:ext>
            </a:extLst>
          </p:cNvPr>
          <p:cNvGrpSpPr/>
          <p:nvPr/>
        </p:nvGrpSpPr>
        <p:grpSpPr>
          <a:xfrm flipV="1">
            <a:off x="1372773" y="6138264"/>
            <a:ext cx="657978" cy="324058"/>
            <a:chOff x="1092200" y="1177152"/>
            <a:chExt cx="3659192" cy="1802176"/>
          </a:xfrm>
          <a:solidFill>
            <a:schemeClr val="bg1"/>
          </a:solidFill>
          <a:effectLst/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FCE5903-E99D-2244-E7C1-DB1C3C5229CE}"/>
                </a:ext>
              </a:extLst>
            </p:cNvPr>
            <p:cNvGrpSpPr/>
            <p:nvPr/>
          </p:nvGrpSpPr>
          <p:grpSpPr>
            <a:xfrm>
              <a:off x="1092200" y="1177152"/>
              <a:ext cx="1097885" cy="1802176"/>
              <a:chOff x="1092200" y="1177152"/>
              <a:chExt cx="1097885" cy="1802176"/>
            </a:xfrm>
            <a:grpFill/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B3988B3-65AD-D629-C20B-D3013144341B}"/>
                  </a:ext>
                </a:extLst>
              </p:cNvPr>
              <p:cNvSpPr/>
              <p:nvPr/>
            </p:nvSpPr>
            <p:spPr>
              <a:xfrm>
                <a:off x="1092200" y="1892300"/>
                <a:ext cx="13970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2A37206-A3BA-1AB0-972B-26AC8022F466}"/>
                  </a:ext>
                </a:extLst>
              </p:cNvPr>
              <p:cNvSpPr/>
              <p:nvPr/>
            </p:nvSpPr>
            <p:spPr>
              <a:xfrm>
                <a:off x="1333500" y="1297190"/>
                <a:ext cx="357938" cy="156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8CFCFD2-27D7-C56C-6090-624B4FF87CFA}"/>
                  </a:ext>
                </a:extLst>
              </p:cNvPr>
              <p:cNvSpPr/>
              <p:nvPr/>
            </p:nvSpPr>
            <p:spPr>
              <a:xfrm>
                <a:off x="1849523" y="1177152"/>
                <a:ext cx="340562" cy="18021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0AA43CE-1287-CDFA-61EF-8E4BAB585ED3}"/>
                </a:ext>
              </a:extLst>
            </p:cNvPr>
            <p:cNvGrpSpPr/>
            <p:nvPr/>
          </p:nvGrpSpPr>
          <p:grpSpPr>
            <a:xfrm flipH="1">
              <a:off x="3653507" y="1177152"/>
              <a:ext cx="1097885" cy="1802176"/>
              <a:chOff x="1092200" y="1177152"/>
              <a:chExt cx="1097885" cy="1802176"/>
            </a:xfrm>
            <a:grpFill/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4258335-70C6-0E03-1DC7-B72E7C9A22F9}"/>
                  </a:ext>
                </a:extLst>
              </p:cNvPr>
              <p:cNvSpPr/>
              <p:nvPr/>
            </p:nvSpPr>
            <p:spPr>
              <a:xfrm>
                <a:off x="1092200" y="1892300"/>
                <a:ext cx="13970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421BF17-35DD-DC75-6FC4-88D8C3592EB9}"/>
                  </a:ext>
                </a:extLst>
              </p:cNvPr>
              <p:cNvSpPr/>
              <p:nvPr/>
            </p:nvSpPr>
            <p:spPr>
              <a:xfrm>
                <a:off x="1333500" y="1297190"/>
                <a:ext cx="357938" cy="156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2D565D6-8891-0871-FA76-39C484E5C29A}"/>
                  </a:ext>
                </a:extLst>
              </p:cNvPr>
              <p:cNvSpPr/>
              <p:nvPr/>
            </p:nvSpPr>
            <p:spPr>
              <a:xfrm>
                <a:off x="1849523" y="1177152"/>
                <a:ext cx="340562" cy="18021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58E3A8-3470-7852-C912-14D285FE2EC7}"/>
                </a:ext>
              </a:extLst>
            </p:cNvPr>
            <p:cNvSpPr/>
            <p:nvPr/>
          </p:nvSpPr>
          <p:spPr>
            <a:xfrm>
              <a:off x="2291685" y="1892300"/>
              <a:ext cx="1249275" cy="4297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750766C-533B-DAFC-90D9-6E4C18D17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929" y1="83165" x2="9929" y2="831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461584" y="6140805"/>
            <a:ext cx="390474" cy="411243"/>
          </a:xfrm>
          <a:prstGeom prst="rect">
            <a:avLst/>
          </a:prstGeom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3C867E-7AC8-C90E-D729-85260CB238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87">
                        <a14:foregroundMark x1="56681" y1="16255" x2="56681" y2="16255"/>
                        <a14:foregroundMark x1="66075" y1="7257" x2="66075" y2="72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6153" y="6054809"/>
            <a:ext cx="674142" cy="484847"/>
          </a:xfrm>
          <a:prstGeom prst="rect">
            <a:avLst/>
          </a:prstGeom>
          <a:effectLst/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292617EE-1749-76C7-575A-BDF92F1025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13693" y="6025239"/>
            <a:ext cx="642376" cy="64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09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A65ED7-9F82-8F8D-6293-977E6EEF7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190" y="2676"/>
            <a:ext cx="12197136" cy="68553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285F6F-A830-5F82-1695-DB8098E17525}"/>
              </a:ext>
            </a:extLst>
          </p:cNvPr>
          <p:cNvSpPr/>
          <p:nvPr/>
        </p:nvSpPr>
        <p:spPr>
          <a:xfrm>
            <a:off x="389860" y="2855756"/>
            <a:ext cx="2651760" cy="449669"/>
          </a:xfrm>
          <a:prstGeom prst="rect">
            <a:avLst/>
          </a:prstGeom>
          <a:solidFill>
            <a:srgbClr val="388A03"/>
          </a:solidFill>
          <a:ln w="50800">
            <a:solidFill>
              <a:srgbClr val="388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019CC2-0E7A-3AAF-05B5-D26C0A1BFA0E}"/>
              </a:ext>
            </a:extLst>
          </p:cNvPr>
          <p:cNvSpPr/>
          <p:nvPr/>
        </p:nvSpPr>
        <p:spPr>
          <a:xfrm>
            <a:off x="3308929" y="2855756"/>
            <a:ext cx="2651760" cy="449666"/>
          </a:xfrm>
          <a:prstGeom prst="rect">
            <a:avLst/>
          </a:prstGeom>
          <a:solidFill>
            <a:schemeClr val="accent3">
              <a:lumMod val="50000"/>
            </a:schemeClr>
          </a:solidFill>
          <a:ln w="508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A0C73A-4851-819A-26C5-D5EF0CE41A01}"/>
              </a:ext>
            </a:extLst>
          </p:cNvPr>
          <p:cNvSpPr/>
          <p:nvPr/>
        </p:nvSpPr>
        <p:spPr>
          <a:xfrm>
            <a:off x="6209001" y="2855756"/>
            <a:ext cx="2651760" cy="449669"/>
          </a:xfrm>
          <a:prstGeom prst="rect">
            <a:avLst/>
          </a:prstGeom>
          <a:solidFill>
            <a:srgbClr val="008A8A"/>
          </a:solidFill>
          <a:ln w="50800">
            <a:solidFill>
              <a:srgbClr val="008A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E52E2C-E72D-70DA-AE1C-0FA7D95812A2}"/>
              </a:ext>
            </a:extLst>
          </p:cNvPr>
          <p:cNvSpPr/>
          <p:nvPr/>
        </p:nvSpPr>
        <p:spPr>
          <a:xfrm>
            <a:off x="9118710" y="2855756"/>
            <a:ext cx="2651760" cy="44966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23CDEE7E-D5B0-E284-3A71-0135C559D632}"/>
              </a:ext>
            </a:extLst>
          </p:cNvPr>
          <p:cNvSpPr/>
          <p:nvPr/>
        </p:nvSpPr>
        <p:spPr>
          <a:xfrm>
            <a:off x="389860" y="3305422"/>
            <a:ext cx="2651760" cy="2934755"/>
          </a:xfrm>
          <a:prstGeom prst="rect">
            <a:avLst/>
          </a:prstGeom>
          <a:solidFill>
            <a:schemeClr val="bg1">
              <a:alpha val="85000"/>
            </a:schemeClr>
          </a:solidFill>
          <a:ln w="50800">
            <a:solidFill>
              <a:srgbClr val="388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952984D-C68E-463D-30BC-229346D5DD88}"/>
              </a:ext>
            </a:extLst>
          </p:cNvPr>
          <p:cNvSpPr txBox="1"/>
          <p:nvPr/>
        </p:nvSpPr>
        <p:spPr>
          <a:xfrm>
            <a:off x="419677" y="3456995"/>
            <a:ext cx="25603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it-IT" sz="1200">
                <a:latin typeface="Century Gothic" panose="020B0502020202020204" pitchFamily="34" charset="0"/>
                <a:ea typeface="Arial" charset="0"/>
                <a:cs typeface="Arial" charset="0"/>
              </a:rPr>
              <a:t>Punto di forza uno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it-IT" sz="1200">
                <a:latin typeface="Century Gothic" panose="020B0502020202020204" pitchFamily="34" charset="0"/>
                <a:ea typeface="Arial" charset="0"/>
                <a:cs typeface="Arial" charset="0"/>
              </a:rPr>
              <a:t>Due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it-IT" sz="1200">
                <a:latin typeface="Century Gothic" panose="020B0502020202020204" pitchFamily="34" charset="0"/>
                <a:ea typeface="Arial" charset="0"/>
                <a:cs typeface="Arial" charset="0"/>
              </a:rPr>
              <a:t>Tre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it-IT" sz="1200">
                <a:latin typeface="Century Gothic" panose="020B0502020202020204" pitchFamily="34" charset="0"/>
                <a:ea typeface="Arial" charset="0"/>
                <a:cs typeface="Arial" charset="0"/>
              </a:rPr>
              <a:t>Quattro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062011B-9976-0032-DBBF-57E654FC13EE}"/>
              </a:ext>
            </a:extLst>
          </p:cNvPr>
          <p:cNvSpPr/>
          <p:nvPr/>
        </p:nvSpPr>
        <p:spPr>
          <a:xfrm>
            <a:off x="3308929" y="3305422"/>
            <a:ext cx="2651760" cy="2934742"/>
          </a:xfrm>
          <a:prstGeom prst="rect">
            <a:avLst/>
          </a:prstGeom>
          <a:solidFill>
            <a:schemeClr val="bg1">
              <a:alpha val="85000"/>
            </a:schemeClr>
          </a:solidFill>
          <a:ln w="508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D9511AE-2DE9-1139-1796-A1EF19136F72}"/>
              </a:ext>
            </a:extLst>
          </p:cNvPr>
          <p:cNvSpPr txBox="1"/>
          <p:nvPr/>
        </p:nvSpPr>
        <p:spPr>
          <a:xfrm>
            <a:off x="3338746" y="3456995"/>
            <a:ext cx="256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it-IT" sz="1200">
                <a:latin typeface="Century Gothic" panose="020B0502020202020204" pitchFamily="34" charset="0"/>
                <a:ea typeface="Arial" charset="0"/>
                <a:cs typeface="Arial" charset="0"/>
              </a:rPr>
              <a:t>Punto debole uno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it-IT" sz="1200">
                <a:latin typeface="Century Gothic" panose="020B0502020202020204" pitchFamily="34" charset="0"/>
                <a:ea typeface="Arial" charset="0"/>
                <a:cs typeface="Arial" charset="0"/>
              </a:rPr>
              <a:t>Due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it-IT" sz="1200">
                <a:latin typeface="Century Gothic" panose="020B0502020202020204" pitchFamily="34" charset="0"/>
                <a:ea typeface="Arial" charset="0"/>
                <a:cs typeface="Arial" charset="0"/>
              </a:rPr>
              <a:t>Tre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3A449B-AAB7-994A-92CE-8F48E2CA7DF6}"/>
              </a:ext>
            </a:extLst>
          </p:cNvPr>
          <p:cNvSpPr txBox="1"/>
          <p:nvPr/>
        </p:nvSpPr>
        <p:spPr>
          <a:xfrm>
            <a:off x="7077681" y="155651"/>
            <a:ext cx="4879165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 rtl="0"/>
            <a:r>
              <a:rPr lang="it-IT" sz="6600" dirty="0">
                <a:solidFill>
                  <a:schemeClr val="bg1"/>
                </a:solidFill>
                <a:latin typeface="Century Gothic" panose="020B0502020202020204" pitchFamily="34" charset="0"/>
              </a:rPr>
              <a:t>ANALISI SWOT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7623C19-B428-5B37-834D-93631E3E2500}"/>
              </a:ext>
            </a:extLst>
          </p:cNvPr>
          <p:cNvSpPr/>
          <p:nvPr/>
        </p:nvSpPr>
        <p:spPr>
          <a:xfrm>
            <a:off x="6209001" y="3305422"/>
            <a:ext cx="2651760" cy="2934755"/>
          </a:xfrm>
          <a:prstGeom prst="rect">
            <a:avLst/>
          </a:prstGeom>
          <a:solidFill>
            <a:schemeClr val="bg1">
              <a:alpha val="85000"/>
            </a:schemeClr>
          </a:solidFill>
          <a:ln w="50800">
            <a:solidFill>
              <a:srgbClr val="008A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111D247-B21F-B446-D61F-A45651B9648F}"/>
              </a:ext>
            </a:extLst>
          </p:cNvPr>
          <p:cNvSpPr txBox="1"/>
          <p:nvPr/>
        </p:nvSpPr>
        <p:spPr>
          <a:xfrm>
            <a:off x="433886" y="2896300"/>
            <a:ext cx="2732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it-IT" sz="1600" spc="300" dirty="0">
                <a:solidFill>
                  <a:schemeClr val="bg1"/>
                </a:solidFill>
                <a:latin typeface="Century Gothic" panose="020B0502020202020204" pitchFamily="34" charset="0"/>
              </a:rPr>
              <a:t>PUNTI DI FORZA (+)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2A2CE33-DA01-0B8E-699B-BA81173F4910}"/>
              </a:ext>
            </a:extLst>
          </p:cNvPr>
          <p:cNvSpPr txBox="1"/>
          <p:nvPr/>
        </p:nvSpPr>
        <p:spPr>
          <a:xfrm>
            <a:off x="3352955" y="2896300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it-IT" sz="1600" spc="300" dirty="0">
                <a:solidFill>
                  <a:schemeClr val="bg1"/>
                </a:solidFill>
                <a:latin typeface="Century Gothic" panose="020B0502020202020204" pitchFamily="34" charset="0"/>
              </a:rPr>
              <a:t>PUNTI DEBOLI (-)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580E76E-F2F4-409C-4CB6-83124F1572F7}"/>
              </a:ext>
            </a:extLst>
          </p:cNvPr>
          <p:cNvSpPr/>
          <p:nvPr/>
        </p:nvSpPr>
        <p:spPr>
          <a:xfrm>
            <a:off x="9118710" y="3305422"/>
            <a:ext cx="2651760" cy="2934742"/>
          </a:xfrm>
          <a:prstGeom prst="rect">
            <a:avLst/>
          </a:prstGeom>
          <a:solidFill>
            <a:schemeClr val="bg1">
              <a:alpha val="85000"/>
            </a:schemeClr>
          </a:solidFill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9C8D993-8400-190D-92CF-6A72C97F55FD}"/>
              </a:ext>
            </a:extLst>
          </p:cNvPr>
          <p:cNvSpPr txBox="1"/>
          <p:nvPr/>
        </p:nvSpPr>
        <p:spPr>
          <a:xfrm>
            <a:off x="6238818" y="3476387"/>
            <a:ext cx="256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it-IT" sz="1200">
                <a:latin typeface="Century Gothic" panose="020B0502020202020204" pitchFamily="34" charset="0"/>
                <a:ea typeface="Arial" charset="0"/>
                <a:cs typeface="Arial" charset="0"/>
              </a:rPr>
              <a:t>Opportunità uno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it-IT" sz="1200">
                <a:latin typeface="Century Gothic" panose="020B0502020202020204" pitchFamily="34" charset="0"/>
                <a:ea typeface="Arial" charset="0"/>
                <a:cs typeface="Arial" charset="0"/>
              </a:rPr>
              <a:t>Due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it-IT" sz="1200">
                <a:latin typeface="Century Gothic" panose="020B0502020202020204" pitchFamily="34" charset="0"/>
                <a:ea typeface="Arial" charset="0"/>
                <a:cs typeface="Arial" charset="0"/>
              </a:rPr>
              <a:t>Tre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DC1B5C6-BC46-7E60-1F04-67F317F2C43E}"/>
              </a:ext>
            </a:extLst>
          </p:cNvPr>
          <p:cNvSpPr txBox="1"/>
          <p:nvPr/>
        </p:nvSpPr>
        <p:spPr>
          <a:xfrm>
            <a:off x="9148527" y="3476387"/>
            <a:ext cx="25603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rgbClr val="353232"/>
              </a:buClr>
              <a:buSzPct val="110000"/>
              <a:buFont typeface="System Font Regular"/>
              <a:buChar char="—"/>
            </a:pPr>
            <a:r>
              <a:rPr lang="it-IT" sz="1200">
                <a:latin typeface="Century Gothic" panose="020B0502020202020204" pitchFamily="34" charset="0"/>
                <a:ea typeface="Arial" charset="0"/>
                <a:cs typeface="Arial" charset="0"/>
              </a:rPr>
              <a:t>Minaccia uno</a:t>
            </a:r>
          </a:p>
          <a:p>
            <a:pPr marL="285750" indent="-285750" rtl="0">
              <a:spcAft>
                <a:spcPts val="1200"/>
              </a:spcAft>
              <a:buClr>
                <a:srgbClr val="353232"/>
              </a:buClr>
              <a:buSzPct val="110000"/>
              <a:buFont typeface="System Font Regular"/>
              <a:buChar char="—"/>
            </a:pPr>
            <a:r>
              <a:rPr lang="it-IT" sz="1200">
                <a:latin typeface="Century Gothic" panose="020B0502020202020204" pitchFamily="34" charset="0"/>
                <a:ea typeface="Arial" charset="0"/>
                <a:cs typeface="Arial" charset="0"/>
              </a:rPr>
              <a:t>Due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2C95EE9-634D-CE2F-CEC2-AF86DC92766E}"/>
              </a:ext>
            </a:extLst>
          </p:cNvPr>
          <p:cNvSpPr txBox="1"/>
          <p:nvPr/>
        </p:nvSpPr>
        <p:spPr>
          <a:xfrm>
            <a:off x="6253027" y="2907873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it-IT" sz="1600" spc="300" dirty="0">
                <a:solidFill>
                  <a:schemeClr val="bg1"/>
                </a:solidFill>
                <a:latin typeface="Century Gothic" panose="020B0502020202020204" pitchFamily="34" charset="0"/>
              </a:rPr>
              <a:t>OPPORTUNITÀ (+)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9A89A27-9841-662F-333C-A79C63EADB77}"/>
              </a:ext>
            </a:extLst>
          </p:cNvPr>
          <p:cNvSpPr txBox="1"/>
          <p:nvPr/>
        </p:nvSpPr>
        <p:spPr>
          <a:xfrm>
            <a:off x="9162736" y="2907873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it-IT" sz="1600" spc="300" dirty="0">
                <a:solidFill>
                  <a:schemeClr val="bg1"/>
                </a:solidFill>
                <a:latin typeface="Century Gothic" panose="020B0502020202020204" pitchFamily="34" charset="0"/>
              </a:rPr>
              <a:t>MINACCE (-)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F89B09-06D9-A8EB-C8AF-CAFACA5ED7DF}"/>
              </a:ext>
            </a:extLst>
          </p:cNvPr>
          <p:cNvSpPr/>
          <p:nvPr/>
        </p:nvSpPr>
        <p:spPr>
          <a:xfrm>
            <a:off x="1247973" y="5840975"/>
            <a:ext cx="914400" cy="914400"/>
          </a:xfrm>
          <a:prstGeom prst="ellipse">
            <a:avLst/>
          </a:prstGeom>
          <a:solidFill>
            <a:srgbClr val="388A03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D704A8E-5A27-8B94-2084-D0B9806C0FA6}"/>
              </a:ext>
            </a:extLst>
          </p:cNvPr>
          <p:cNvSpPr/>
          <p:nvPr/>
        </p:nvSpPr>
        <p:spPr>
          <a:xfrm>
            <a:off x="4177609" y="5840974"/>
            <a:ext cx="914400" cy="9144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DC1DDB4-F8F1-468F-3499-BD520F4EFBCF}"/>
              </a:ext>
            </a:extLst>
          </p:cNvPr>
          <p:cNvSpPr/>
          <p:nvPr/>
        </p:nvSpPr>
        <p:spPr>
          <a:xfrm>
            <a:off x="7077681" y="5840975"/>
            <a:ext cx="914400" cy="914400"/>
          </a:xfrm>
          <a:prstGeom prst="ellipse">
            <a:avLst/>
          </a:prstGeom>
          <a:solidFill>
            <a:srgbClr val="008A8A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6ED3921-2658-1E3D-01CE-1928C778922A}"/>
              </a:ext>
            </a:extLst>
          </p:cNvPr>
          <p:cNvSpPr/>
          <p:nvPr/>
        </p:nvSpPr>
        <p:spPr>
          <a:xfrm>
            <a:off x="9987390" y="5840974"/>
            <a:ext cx="914400" cy="9144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1118222-6AEE-4963-2F7C-33AC02640902}"/>
              </a:ext>
            </a:extLst>
          </p:cNvPr>
          <p:cNvGrpSpPr/>
          <p:nvPr/>
        </p:nvGrpSpPr>
        <p:grpSpPr>
          <a:xfrm flipV="1">
            <a:off x="1372773" y="6138264"/>
            <a:ext cx="657978" cy="324058"/>
            <a:chOff x="1092200" y="1177152"/>
            <a:chExt cx="3659192" cy="1802176"/>
          </a:xfrm>
          <a:solidFill>
            <a:schemeClr val="bg1"/>
          </a:solidFill>
          <a:effectLst/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FCE5903-E99D-2244-E7C1-DB1C3C5229CE}"/>
                </a:ext>
              </a:extLst>
            </p:cNvPr>
            <p:cNvGrpSpPr/>
            <p:nvPr/>
          </p:nvGrpSpPr>
          <p:grpSpPr>
            <a:xfrm>
              <a:off x="1092200" y="1177152"/>
              <a:ext cx="1097885" cy="1802176"/>
              <a:chOff x="1092200" y="1177152"/>
              <a:chExt cx="1097885" cy="1802176"/>
            </a:xfrm>
            <a:grpFill/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B3988B3-65AD-D629-C20B-D3013144341B}"/>
                  </a:ext>
                </a:extLst>
              </p:cNvPr>
              <p:cNvSpPr/>
              <p:nvPr/>
            </p:nvSpPr>
            <p:spPr>
              <a:xfrm>
                <a:off x="1092200" y="1892300"/>
                <a:ext cx="13970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2A37206-A3BA-1AB0-972B-26AC8022F466}"/>
                  </a:ext>
                </a:extLst>
              </p:cNvPr>
              <p:cNvSpPr/>
              <p:nvPr/>
            </p:nvSpPr>
            <p:spPr>
              <a:xfrm>
                <a:off x="1333500" y="1297190"/>
                <a:ext cx="357938" cy="156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8CFCFD2-27D7-C56C-6090-624B4FF87CFA}"/>
                  </a:ext>
                </a:extLst>
              </p:cNvPr>
              <p:cNvSpPr/>
              <p:nvPr/>
            </p:nvSpPr>
            <p:spPr>
              <a:xfrm>
                <a:off x="1849523" y="1177152"/>
                <a:ext cx="340562" cy="18021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0AA43CE-1287-CDFA-61EF-8E4BAB585ED3}"/>
                </a:ext>
              </a:extLst>
            </p:cNvPr>
            <p:cNvGrpSpPr/>
            <p:nvPr/>
          </p:nvGrpSpPr>
          <p:grpSpPr>
            <a:xfrm flipH="1">
              <a:off x="3653507" y="1177152"/>
              <a:ext cx="1097885" cy="1802176"/>
              <a:chOff x="1092200" y="1177152"/>
              <a:chExt cx="1097885" cy="1802176"/>
            </a:xfrm>
            <a:grpFill/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4258335-70C6-0E03-1DC7-B72E7C9A22F9}"/>
                  </a:ext>
                </a:extLst>
              </p:cNvPr>
              <p:cNvSpPr/>
              <p:nvPr/>
            </p:nvSpPr>
            <p:spPr>
              <a:xfrm>
                <a:off x="1092200" y="1892300"/>
                <a:ext cx="13970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421BF17-35DD-DC75-6FC4-88D8C3592EB9}"/>
                  </a:ext>
                </a:extLst>
              </p:cNvPr>
              <p:cNvSpPr/>
              <p:nvPr/>
            </p:nvSpPr>
            <p:spPr>
              <a:xfrm>
                <a:off x="1333500" y="1297190"/>
                <a:ext cx="357938" cy="156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2D565D6-8891-0871-FA76-39C484E5C29A}"/>
                  </a:ext>
                </a:extLst>
              </p:cNvPr>
              <p:cNvSpPr/>
              <p:nvPr/>
            </p:nvSpPr>
            <p:spPr>
              <a:xfrm>
                <a:off x="1849523" y="1177152"/>
                <a:ext cx="340562" cy="18021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58E3A8-3470-7852-C912-14D285FE2EC7}"/>
                </a:ext>
              </a:extLst>
            </p:cNvPr>
            <p:cNvSpPr/>
            <p:nvPr/>
          </p:nvSpPr>
          <p:spPr>
            <a:xfrm>
              <a:off x="2291685" y="1892300"/>
              <a:ext cx="1249275" cy="4297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750766C-533B-DAFC-90D9-6E4C18D17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929" y1="83165" x2="9929" y2="831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461584" y="6140805"/>
            <a:ext cx="390474" cy="411243"/>
          </a:xfrm>
          <a:prstGeom prst="rect">
            <a:avLst/>
          </a:prstGeom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3C867E-7AC8-C90E-D729-85260CB238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87">
                        <a14:foregroundMark x1="56681" y1="16255" x2="56681" y2="16255"/>
                        <a14:foregroundMark x1="66075" y1="7257" x2="66075" y2="72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6153" y="6054809"/>
            <a:ext cx="674142" cy="484847"/>
          </a:xfrm>
          <a:prstGeom prst="rect">
            <a:avLst/>
          </a:prstGeom>
          <a:effectLst/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292617EE-1749-76C7-575A-BDF92F1025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13693" y="6025239"/>
            <a:ext cx="642376" cy="64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0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B92F19-CF35-6705-50FB-0E378511D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3950"/>
            <a:ext cx="12244509" cy="68819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285F6F-A830-5F82-1695-DB8098E17525}"/>
              </a:ext>
            </a:extLst>
          </p:cNvPr>
          <p:cNvSpPr/>
          <p:nvPr/>
        </p:nvSpPr>
        <p:spPr>
          <a:xfrm>
            <a:off x="389860" y="2855756"/>
            <a:ext cx="2651760" cy="449669"/>
          </a:xfrm>
          <a:prstGeom prst="rect">
            <a:avLst/>
          </a:prstGeom>
          <a:solidFill>
            <a:srgbClr val="CE4803"/>
          </a:solidFill>
          <a:ln w="50800">
            <a:solidFill>
              <a:srgbClr val="CE4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019CC2-0E7A-3AAF-05B5-D26C0A1BFA0E}"/>
              </a:ext>
            </a:extLst>
          </p:cNvPr>
          <p:cNvSpPr/>
          <p:nvPr/>
        </p:nvSpPr>
        <p:spPr>
          <a:xfrm>
            <a:off x="3308929" y="2855756"/>
            <a:ext cx="2651760" cy="449666"/>
          </a:xfrm>
          <a:prstGeom prst="rect">
            <a:avLst/>
          </a:prstGeom>
          <a:solidFill>
            <a:srgbClr val="CE4803"/>
          </a:solidFill>
          <a:ln w="50800">
            <a:solidFill>
              <a:srgbClr val="CE4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A0C73A-4851-819A-26C5-D5EF0CE41A01}"/>
              </a:ext>
            </a:extLst>
          </p:cNvPr>
          <p:cNvSpPr/>
          <p:nvPr/>
        </p:nvSpPr>
        <p:spPr>
          <a:xfrm>
            <a:off x="6209001" y="2855756"/>
            <a:ext cx="2651760" cy="449669"/>
          </a:xfrm>
          <a:prstGeom prst="rect">
            <a:avLst/>
          </a:prstGeom>
          <a:solidFill>
            <a:srgbClr val="CE4803"/>
          </a:solidFill>
          <a:ln w="50800">
            <a:solidFill>
              <a:srgbClr val="CE4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E52E2C-E72D-70DA-AE1C-0FA7D95812A2}"/>
              </a:ext>
            </a:extLst>
          </p:cNvPr>
          <p:cNvSpPr/>
          <p:nvPr/>
        </p:nvSpPr>
        <p:spPr>
          <a:xfrm>
            <a:off x="9118710" y="2855756"/>
            <a:ext cx="2651760" cy="449666"/>
          </a:xfrm>
          <a:prstGeom prst="rect">
            <a:avLst/>
          </a:prstGeom>
          <a:solidFill>
            <a:srgbClr val="CE4803"/>
          </a:solidFill>
          <a:ln w="50800">
            <a:solidFill>
              <a:srgbClr val="CE4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23CDEE7E-D5B0-E284-3A71-0135C559D632}"/>
              </a:ext>
            </a:extLst>
          </p:cNvPr>
          <p:cNvSpPr/>
          <p:nvPr/>
        </p:nvSpPr>
        <p:spPr>
          <a:xfrm>
            <a:off x="389860" y="3305422"/>
            <a:ext cx="2651760" cy="2934755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CE4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952984D-C68E-463D-30BC-229346D5DD88}"/>
              </a:ext>
            </a:extLst>
          </p:cNvPr>
          <p:cNvSpPr txBox="1"/>
          <p:nvPr/>
        </p:nvSpPr>
        <p:spPr>
          <a:xfrm>
            <a:off x="419677" y="3456995"/>
            <a:ext cx="25603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it-IT" sz="1200">
                <a:latin typeface="Century Gothic" panose="020B0502020202020204" pitchFamily="34" charset="0"/>
                <a:ea typeface="Arial" charset="0"/>
                <a:cs typeface="Arial" charset="0"/>
              </a:rPr>
              <a:t>Punto di forza uno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it-IT" sz="1200">
                <a:latin typeface="Century Gothic" panose="020B0502020202020204" pitchFamily="34" charset="0"/>
                <a:ea typeface="Arial" charset="0"/>
                <a:cs typeface="Arial" charset="0"/>
              </a:rPr>
              <a:t>Due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it-IT" sz="1200">
                <a:latin typeface="Century Gothic" panose="020B0502020202020204" pitchFamily="34" charset="0"/>
                <a:ea typeface="Arial" charset="0"/>
                <a:cs typeface="Arial" charset="0"/>
              </a:rPr>
              <a:t>Tre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it-IT" sz="1200">
                <a:latin typeface="Century Gothic" panose="020B0502020202020204" pitchFamily="34" charset="0"/>
                <a:ea typeface="Arial" charset="0"/>
                <a:cs typeface="Arial" charset="0"/>
              </a:rPr>
              <a:t>Quattro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062011B-9976-0032-DBBF-57E654FC13EE}"/>
              </a:ext>
            </a:extLst>
          </p:cNvPr>
          <p:cNvSpPr/>
          <p:nvPr/>
        </p:nvSpPr>
        <p:spPr>
          <a:xfrm>
            <a:off x="3308929" y="3305422"/>
            <a:ext cx="2651760" cy="2934742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CE4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D9511AE-2DE9-1139-1796-A1EF19136F72}"/>
              </a:ext>
            </a:extLst>
          </p:cNvPr>
          <p:cNvSpPr txBox="1"/>
          <p:nvPr/>
        </p:nvSpPr>
        <p:spPr>
          <a:xfrm>
            <a:off x="3338746" y="3456995"/>
            <a:ext cx="256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it-IT" sz="1200">
                <a:latin typeface="Century Gothic" panose="020B0502020202020204" pitchFamily="34" charset="0"/>
                <a:ea typeface="Arial" charset="0"/>
                <a:cs typeface="Arial" charset="0"/>
              </a:rPr>
              <a:t>Punto debole uno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it-IT" sz="1200">
                <a:latin typeface="Century Gothic" panose="020B0502020202020204" pitchFamily="34" charset="0"/>
                <a:ea typeface="Arial" charset="0"/>
                <a:cs typeface="Arial" charset="0"/>
              </a:rPr>
              <a:t>Due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it-IT" sz="1200">
                <a:latin typeface="Century Gothic" panose="020B0502020202020204" pitchFamily="34" charset="0"/>
                <a:ea typeface="Arial" charset="0"/>
                <a:cs typeface="Arial" charset="0"/>
              </a:rPr>
              <a:t>Tre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3A449B-AAB7-994A-92CE-8F48E2CA7DF6}"/>
              </a:ext>
            </a:extLst>
          </p:cNvPr>
          <p:cNvSpPr txBox="1"/>
          <p:nvPr/>
        </p:nvSpPr>
        <p:spPr>
          <a:xfrm>
            <a:off x="7077681" y="155651"/>
            <a:ext cx="4879165" cy="21343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 rtl="0"/>
            <a:r>
              <a:rPr lang="it-IT" sz="6600" dirty="0">
                <a:solidFill>
                  <a:schemeClr val="bg1"/>
                </a:solidFill>
                <a:latin typeface="Century Gothic" panose="020B0502020202020204" pitchFamily="34" charset="0"/>
              </a:rPr>
              <a:t>ANALISI SWOT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7623C19-B428-5B37-834D-93631E3E2500}"/>
              </a:ext>
            </a:extLst>
          </p:cNvPr>
          <p:cNvSpPr/>
          <p:nvPr/>
        </p:nvSpPr>
        <p:spPr>
          <a:xfrm>
            <a:off x="6209001" y="3305422"/>
            <a:ext cx="2651760" cy="2934755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CE4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111D247-B21F-B446-D61F-A45651B9648F}"/>
              </a:ext>
            </a:extLst>
          </p:cNvPr>
          <p:cNvSpPr txBox="1"/>
          <p:nvPr/>
        </p:nvSpPr>
        <p:spPr>
          <a:xfrm>
            <a:off x="433885" y="2896300"/>
            <a:ext cx="2875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it-IT" sz="1600" spc="300" dirty="0">
                <a:solidFill>
                  <a:schemeClr val="bg1"/>
                </a:solidFill>
                <a:latin typeface="Century Gothic" panose="020B0502020202020204" pitchFamily="34" charset="0"/>
              </a:rPr>
              <a:t>PUNTI DI FORZA (+)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2A2CE33-DA01-0B8E-699B-BA81173F4910}"/>
              </a:ext>
            </a:extLst>
          </p:cNvPr>
          <p:cNvSpPr txBox="1"/>
          <p:nvPr/>
        </p:nvSpPr>
        <p:spPr>
          <a:xfrm>
            <a:off x="3352955" y="2896300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it-IT" sz="1600" spc="300">
                <a:solidFill>
                  <a:schemeClr val="bg1"/>
                </a:solidFill>
                <a:latin typeface="Century Gothic" panose="020B0502020202020204" pitchFamily="34" charset="0"/>
              </a:rPr>
              <a:t>PUNTI DEBOLI (-)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580E76E-F2F4-409C-4CB6-83124F1572F7}"/>
              </a:ext>
            </a:extLst>
          </p:cNvPr>
          <p:cNvSpPr/>
          <p:nvPr/>
        </p:nvSpPr>
        <p:spPr>
          <a:xfrm>
            <a:off x="9118710" y="3305422"/>
            <a:ext cx="2651760" cy="2934742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CE4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9C8D993-8400-190D-92CF-6A72C97F55FD}"/>
              </a:ext>
            </a:extLst>
          </p:cNvPr>
          <p:cNvSpPr txBox="1"/>
          <p:nvPr/>
        </p:nvSpPr>
        <p:spPr>
          <a:xfrm>
            <a:off x="6238818" y="3476387"/>
            <a:ext cx="256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it-IT" sz="1200">
                <a:latin typeface="Century Gothic" panose="020B0502020202020204" pitchFamily="34" charset="0"/>
                <a:ea typeface="Arial" charset="0"/>
                <a:cs typeface="Arial" charset="0"/>
              </a:rPr>
              <a:t>Opportunità uno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it-IT" sz="1200">
                <a:latin typeface="Century Gothic" panose="020B0502020202020204" pitchFamily="34" charset="0"/>
                <a:ea typeface="Arial" charset="0"/>
                <a:cs typeface="Arial" charset="0"/>
              </a:rPr>
              <a:t>Due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it-IT" sz="1200">
                <a:latin typeface="Century Gothic" panose="020B0502020202020204" pitchFamily="34" charset="0"/>
                <a:ea typeface="Arial" charset="0"/>
                <a:cs typeface="Arial" charset="0"/>
              </a:rPr>
              <a:t>Tre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DC1B5C6-BC46-7E60-1F04-67F317F2C43E}"/>
              </a:ext>
            </a:extLst>
          </p:cNvPr>
          <p:cNvSpPr txBox="1"/>
          <p:nvPr/>
        </p:nvSpPr>
        <p:spPr>
          <a:xfrm>
            <a:off x="9148527" y="3476387"/>
            <a:ext cx="25603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rgbClr val="353232"/>
              </a:buClr>
              <a:buSzPct val="110000"/>
              <a:buFont typeface="System Font Regular"/>
              <a:buChar char="—"/>
            </a:pPr>
            <a:r>
              <a:rPr lang="it-IT" sz="1200">
                <a:latin typeface="Century Gothic" panose="020B0502020202020204" pitchFamily="34" charset="0"/>
                <a:ea typeface="Arial" charset="0"/>
                <a:cs typeface="Arial" charset="0"/>
              </a:rPr>
              <a:t>Minaccia uno</a:t>
            </a:r>
          </a:p>
          <a:p>
            <a:pPr marL="285750" indent="-285750" rtl="0">
              <a:spcAft>
                <a:spcPts val="1200"/>
              </a:spcAft>
              <a:buClr>
                <a:srgbClr val="353232"/>
              </a:buClr>
              <a:buSzPct val="110000"/>
              <a:buFont typeface="System Font Regular"/>
              <a:buChar char="—"/>
            </a:pPr>
            <a:r>
              <a:rPr lang="it-IT" sz="1200">
                <a:latin typeface="Century Gothic" panose="020B0502020202020204" pitchFamily="34" charset="0"/>
                <a:ea typeface="Arial" charset="0"/>
                <a:cs typeface="Arial" charset="0"/>
              </a:rPr>
              <a:t>Due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2C95EE9-634D-CE2F-CEC2-AF86DC92766E}"/>
              </a:ext>
            </a:extLst>
          </p:cNvPr>
          <p:cNvSpPr txBox="1"/>
          <p:nvPr/>
        </p:nvSpPr>
        <p:spPr>
          <a:xfrm>
            <a:off x="6253027" y="2907873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it-IT" sz="1600" spc="300">
                <a:solidFill>
                  <a:schemeClr val="bg1"/>
                </a:solidFill>
                <a:latin typeface="Century Gothic" panose="020B0502020202020204" pitchFamily="34" charset="0"/>
              </a:rPr>
              <a:t>OPPORTUNITÀ (+)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9A89A27-9841-662F-333C-A79C63EADB77}"/>
              </a:ext>
            </a:extLst>
          </p:cNvPr>
          <p:cNvSpPr txBox="1"/>
          <p:nvPr/>
        </p:nvSpPr>
        <p:spPr>
          <a:xfrm>
            <a:off x="9162736" y="2907873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it-IT" sz="1600" spc="300">
                <a:solidFill>
                  <a:schemeClr val="bg1"/>
                </a:solidFill>
                <a:latin typeface="Century Gothic" panose="020B0502020202020204" pitchFamily="34" charset="0"/>
              </a:rPr>
              <a:t>MINACCE (-)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F89B09-06D9-A8EB-C8AF-CAFACA5ED7DF}"/>
              </a:ext>
            </a:extLst>
          </p:cNvPr>
          <p:cNvSpPr/>
          <p:nvPr/>
        </p:nvSpPr>
        <p:spPr>
          <a:xfrm>
            <a:off x="1247973" y="5840975"/>
            <a:ext cx="914400" cy="914400"/>
          </a:xfrm>
          <a:prstGeom prst="ellipse">
            <a:avLst/>
          </a:prstGeom>
          <a:solidFill>
            <a:srgbClr val="CE4803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D704A8E-5A27-8B94-2084-D0B9806C0FA6}"/>
              </a:ext>
            </a:extLst>
          </p:cNvPr>
          <p:cNvSpPr/>
          <p:nvPr/>
        </p:nvSpPr>
        <p:spPr>
          <a:xfrm>
            <a:off x="4177609" y="5840974"/>
            <a:ext cx="914400" cy="914400"/>
          </a:xfrm>
          <a:prstGeom prst="ellipse">
            <a:avLst/>
          </a:prstGeom>
          <a:solidFill>
            <a:srgbClr val="CE4803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DC1DDB4-F8F1-468F-3499-BD520F4EFBCF}"/>
              </a:ext>
            </a:extLst>
          </p:cNvPr>
          <p:cNvSpPr/>
          <p:nvPr/>
        </p:nvSpPr>
        <p:spPr>
          <a:xfrm>
            <a:off x="7077681" y="5840975"/>
            <a:ext cx="914400" cy="914400"/>
          </a:xfrm>
          <a:prstGeom prst="ellipse">
            <a:avLst/>
          </a:prstGeom>
          <a:solidFill>
            <a:srgbClr val="CE4803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6ED3921-2658-1E3D-01CE-1928C778922A}"/>
              </a:ext>
            </a:extLst>
          </p:cNvPr>
          <p:cNvSpPr/>
          <p:nvPr/>
        </p:nvSpPr>
        <p:spPr>
          <a:xfrm>
            <a:off x="9987390" y="5840974"/>
            <a:ext cx="914400" cy="914400"/>
          </a:xfrm>
          <a:prstGeom prst="ellipse">
            <a:avLst/>
          </a:prstGeom>
          <a:solidFill>
            <a:srgbClr val="CE4803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1118222-6AEE-4963-2F7C-33AC02640902}"/>
              </a:ext>
            </a:extLst>
          </p:cNvPr>
          <p:cNvGrpSpPr/>
          <p:nvPr/>
        </p:nvGrpSpPr>
        <p:grpSpPr>
          <a:xfrm flipV="1">
            <a:off x="1372773" y="6138264"/>
            <a:ext cx="657978" cy="324058"/>
            <a:chOff x="1092200" y="1177152"/>
            <a:chExt cx="3659192" cy="1802176"/>
          </a:xfrm>
          <a:solidFill>
            <a:schemeClr val="bg1"/>
          </a:solidFill>
          <a:effectLst/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FCE5903-E99D-2244-E7C1-DB1C3C5229CE}"/>
                </a:ext>
              </a:extLst>
            </p:cNvPr>
            <p:cNvGrpSpPr/>
            <p:nvPr/>
          </p:nvGrpSpPr>
          <p:grpSpPr>
            <a:xfrm>
              <a:off x="1092200" y="1177152"/>
              <a:ext cx="1097885" cy="1802176"/>
              <a:chOff x="1092200" y="1177152"/>
              <a:chExt cx="1097885" cy="1802176"/>
            </a:xfrm>
            <a:grpFill/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B3988B3-65AD-D629-C20B-D3013144341B}"/>
                  </a:ext>
                </a:extLst>
              </p:cNvPr>
              <p:cNvSpPr/>
              <p:nvPr/>
            </p:nvSpPr>
            <p:spPr>
              <a:xfrm>
                <a:off x="1092200" y="1892300"/>
                <a:ext cx="13970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2A37206-A3BA-1AB0-972B-26AC8022F466}"/>
                  </a:ext>
                </a:extLst>
              </p:cNvPr>
              <p:cNvSpPr/>
              <p:nvPr/>
            </p:nvSpPr>
            <p:spPr>
              <a:xfrm>
                <a:off x="1333500" y="1297190"/>
                <a:ext cx="357938" cy="156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8CFCFD2-27D7-C56C-6090-624B4FF87CFA}"/>
                  </a:ext>
                </a:extLst>
              </p:cNvPr>
              <p:cNvSpPr/>
              <p:nvPr/>
            </p:nvSpPr>
            <p:spPr>
              <a:xfrm>
                <a:off x="1849523" y="1177152"/>
                <a:ext cx="340562" cy="18021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0AA43CE-1287-CDFA-61EF-8E4BAB585ED3}"/>
                </a:ext>
              </a:extLst>
            </p:cNvPr>
            <p:cNvGrpSpPr/>
            <p:nvPr/>
          </p:nvGrpSpPr>
          <p:grpSpPr>
            <a:xfrm flipH="1">
              <a:off x="3653507" y="1177152"/>
              <a:ext cx="1097885" cy="1802176"/>
              <a:chOff x="1092200" y="1177152"/>
              <a:chExt cx="1097885" cy="1802176"/>
            </a:xfrm>
            <a:grpFill/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4258335-70C6-0E03-1DC7-B72E7C9A22F9}"/>
                  </a:ext>
                </a:extLst>
              </p:cNvPr>
              <p:cNvSpPr/>
              <p:nvPr/>
            </p:nvSpPr>
            <p:spPr>
              <a:xfrm>
                <a:off x="1092200" y="1892300"/>
                <a:ext cx="13970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421BF17-35DD-DC75-6FC4-88D8C3592EB9}"/>
                  </a:ext>
                </a:extLst>
              </p:cNvPr>
              <p:cNvSpPr/>
              <p:nvPr/>
            </p:nvSpPr>
            <p:spPr>
              <a:xfrm>
                <a:off x="1333500" y="1297190"/>
                <a:ext cx="357938" cy="156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2D565D6-8891-0871-FA76-39C484E5C29A}"/>
                  </a:ext>
                </a:extLst>
              </p:cNvPr>
              <p:cNvSpPr/>
              <p:nvPr/>
            </p:nvSpPr>
            <p:spPr>
              <a:xfrm>
                <a:off x="1849523" y="1177152"/>
                <a:ext cx="340562" cy="18021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58E3A8-3470-7852-C912-14D285FE2EC7}"/>
                </a:ext>
              </a:extLst>
            </p:cNvPr>
            <p:cNvSpPr/>
            <p:nvPr/>
          </p:nvSpPr>
          <p:spPr>
            <a:xfrm>
              <a:off x="2291685" y="1892300"/>
              <a:ext cx="1249275" cy="4297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750766C-533B-DAFC-90D9-6E4C18D17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929" y1="83165" x2="9929" y2="831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461584" y="6140805"/>
            <a:ext cx="390474" cy="411243"/>
          </a:xfrm>
          <a:prstGeom prst="rect">
            <a:avLst/>
          </a:prstGeom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3C867E-7AC8-C90E-D729-85260CB238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87">
                        <a14:foregroundMark x1="56681" y1="16255" x2="56681" y2="16255"/>
                        <a14:foregroundMark x1="66075" y1="7257" x2="66075" y2="72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6153" y="6054809"/>
            <a:ext cx="674142" cy="484847"/>
          </a:xfrm>
          <a:prstGeom prst="rect">
            <a:avLst/>
          </a:prstGeom>
          <a:effectLst/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292617EE-1749-76C7-575A-BDF92F1025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13693" y="6025239"/>
            <a:ext cx="642376" cy="64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17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964DB6-BDD2-6AD4-EEF9-310DFA588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75"/>
            <a:ext cx="12192000" cy="686514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43A449B-AAB7-994A-92CE-8F48E2CA7DF6}"/>
              </a:ext>
            </a:extLst>
          </p:cNvPr>
          <p:cNvSpPr txBox="1"/>
          <p:nvPr/>
        </p:nvSpPr>
        <p:spPr>
          <a:xfrm>
            <a:off x="7077681" y="155651"/>
            <a:ext cx="4879165" cy="21343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 rtl="0"/>
            <a:r>
              <a:rPr lang="it-IT" sz="6600" dirty="0">
                <a:solidFill>
                  <a:schemeClr val="bg1"/>
                </a:solidFill>
                <a:latin typeface="Century Gothic" panose="020B0502020202020204" pitchFamily="34" charset="0"/>
              </a:rPr>
              <a:t>ANALISI SWOT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557829C-103F-BA6C-6365-3C1611018C3B}"/>
              </a:ext>
            </a:extLst>
          </p:cNvPr>
          <p:cNvSpPr/>
          <p:nvPr/>
        </p:nvSpPr>
        <p:spPr>
          <a:xfrm>
            <a:off x="389860" y="2855756"/>
            <a:ext cx="2651760" cy="449669"/>
          </a:xfrm>
          <a:prstGeom prst="rect">
            <a:avLst/>
          </a:prstGeom>
          <a:solidFill>
            <a:schemeClr val="tx2"/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95E2347-E4B5-B688-AD7A-906E6ADDE6A9}"/>
              </a:ext>
            </a:extLst>
          </p:cNvPr>
          <p:cNvSpPr/>
          <p:nvPr/>
        </p:nvSpPr>
        <p:spPr>
          <a:xfrm>
            <a:off x="3308929" y="2855756"/>
            <a:ext cx="2651760" cy="449666"/>
          </a:xfrm>
          <a:prstGeom prst="rect">
            <a:avLst/>
          </a:prstGeom>
          <a:solidFill>
            <a:schemeClr val="accent3">
              <a:lumMod val="50000"/>
            </a:schemeClr>
          </a:solidFill>
          <a:ln w="508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70E36C-D2B7-E2E8-D758-8AF67A4116E3}"/>
              </a:ext>
            </a:extLst>
          </p:cNvPr>
          <p:cNvSpPr/>
          <p:nvPr/>
        </p:nvSpPr>
        <p:spPr>
          <a:xfrm>
            <a:off x="6209001" y="2855756"/>
            <a:ext cx="2651760" cy="449669"/>
          </a:xfrm>
          <a:prstGeom prst="rect">
            <a:avLst/>
          </a:prstGeom>
          <a:solidFill>
            <a:schemeClr val="tx2">
              <a:lumMod val="50000"/>
            </a:schemeClr>
          </a:solidFill>
          <a:ln w="508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1B14B20-F7CE-0AC6-078A-57B7FB7C495B}"/>
              </a:ext>
            </a:extLst>
          </p:cNvPr>
          <p:cNvSpPr/>
          <p:nvPr/>
        </p:nvSpPr>
        <p:spPr>
          <a:xfrm>
            <a:off x="9118710" y="2855756"/>
            <a:ext cx="2651760" cy="44966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D6546F8-0129-412B-082D-C4F6A774857D}"/>
              </a:ext>
            </a:extLst>
          </p:cNvPr>
          <p:cNvSpPr/>
          <p:nvPr/>
        </p:nvSpPr>
        <p:spPr>
          <a:xfrm>
            <a:off x="389860" y="3305422"/>
            <a:ext cx="2651760" cy="2934755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8C9FF96-7FA4-9172-4827-5C766D84B41C}"/>
              </a:ext>
            </a:extLst>
          </p:cNvPr>
          <p:cNvSpPr txBox="1"/>
          <p:nvPr/>
        </p:nvSpPr>
        <p:spPr>
          <a:xfrm>
            <a:off x="419677" y="3456995"/>
            <a:ext cx="25603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it-IT" sz="1200" dirty="0">
                <a:latin typeface="Century Gothic" panose="020B0502020202020204" pitchFamily="34" charset="0"/>
                <a:ea typeface="Arial" charset="0"/>
                <a:cs typeface="Arial" charset="0"/>
              </a:rPr>
              <a:t>Punto di forza uno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it-IT" sz="1200" dirty="0">
                <a:latin typeface="Century Gothic" panose="020B0502020202020204" pitchFamily="34" charset="0"/>
                <a:ea typeface="Arial" charset="0"/>
                <a:cs typeface="Arial" charset="0"/>
              </a:rPr>
              <a:t>Due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it-IT" sz="1200" dirty="0">
                <a:latin typeface="Century Gothic" panose="020B0502020202020204" pitchFamily="34" charset="0"/>
                <a:ea typeface="Arial" charset="0"/>
                <a:cs typeface="Arial" charset="0"/>
              </a:rPr>
              <a:t>Tre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it-IT" sz="1200" dirty="0">
                <a:latin typeface="Century Gothic" panose="020B0502020202020204" pitchFamily="34" charset="0"/>
                <a:ea typeface="Arial" charset="0"/>
                <a:cs typeface="Arial" charset="0"/>
              </a:rPr>
              <a:t>Quattro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0FC0016-C716-6142-B91A-5B10CF3B55C5}"/>
              </a:ext>
            </a:extLst>
          </p:cNvPr>
          <p:cNvSpPr/>
          <p:nvPr/>
        </p:nvSpPr>
        <p:spPr>
          <a:xfrm>
            <a:off x="3308929" y="3305422"/>
            <a:ext cx="2651760" cy="2934742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B9FB1F0-7E96-1EB6-1905-2C369B0A2E03}"/>
              </a:ext>
            </a:extLst>
          </p:cNvPr>
          <p:cNvSpPr txBox="1"/>
          <p:nvPr/>
        </p:nvSpPr>
        <p:spPr>
          <a:xfrm>
            <a:off x="3338746" y="3456995"/>
            <a:ext cx="256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it-IT" sz="1200" dirty="0">
                <a:latin typeface="Century Gothic" panose="020B0502020202020204" pitchFamily="34" charset="0"/>
                <a:ea typeface="Arial" charset="0"/>
                <a:cs typeface="Arial" charset="0"/>
              </a:rPr>
              <a:t>Punto debole uno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it-IT" sz="1200" dirty="0">
                <a:latin typeface="Century Gothic" panose="020B0502020202020204" pitchFamily="34" charset="0"/>
                <a:ea typeface="Arial" charset="0"/>
                <a:cs typeface="Arial" charset="0"/>
              </a:rPr>
              <a:t>Due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it-IT" sz="1200" dirty="0">
                <a:latin typeface="Century Gothic" panose="020B0502020202020204" pitchFamily="34" charset="0"/>
                <a:ea typeface="Arial" charset="0"/>
                <a:cs typeface="Arial" charset="0"/>
              </a:rPr>
              <a:t>Tre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68CA7AD-FEE1-1870-16C6-4AAE2AA102B9}"/>
              </a:ext>
            </a:extLst>
          </p:cNvPr>
          <p:cNvSpPr/>
          <p:nvPr/>
        </p:nvSpPr>
        <p:spPr>
          <a:xfrm>
            <a:off x="6209001" y="3305422"/>
            <a:ext cx="2651760" cy="2934755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82C0A2E-C808-1834-DC65-905C5E855BEF}"/>
              </a:ext>
            </a:extLst>
          </p:cNvPr>
          <p:cNvSpPr txBox="1"/>
          <p:nvPr/>
        </p:nvSpPr>
        <p:spPr>
          <a:xfrm>
            <a:off x="433886" y="2896300"/>
            <a:ext cx="2856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it-IT" sz="1600" spc="300" dirty="0">
                <a:solidFill>
                  <a:schemeClr val="bg1"/>
                </a:solidFill>
                <a:latin typeface="Century Gothic" panose="020B0502020202020204" pitchFamily="34" charset="0"/>
              </a:rPr>
              <a:t>PUNTI DI FORZA (+)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2FBB027-4FD3-2501-B0EC-86FB0CC1A50C}"/>
              </a:ext>
            </a:extLst>
          </p:cNvPr>
          <p:cNvSpPr txBox="1"/>
          <p:nvPr/>
        </p:nvSpPr>
        <p:spPr>
          <a:xfrm>
            <a:off x="3352955" y="2896300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it-IT" sz="1600" spc="300" dirty="0">
                <a:solidFill>
                  <a:schemeClr val="bg1"/>
                </a:solidFill>
                <a:latin typeface="Century Gothic" panose="020B0502020202020204" pitchFamily="34" charset="0"/>
              </a:rPr>
              <a:t>PUNTI DEBOLI (-)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6253CC8-6E8C-DFE6-8074-EF2124C7F6E1}"/>
              </a:ext>
            </a:extLst>
          </p:cNvPr>
          <p:cNvSpPr/>
          <p:nvPr/>
        </p:nvSpPr>
        <p:spPr>
          <a:xfrm>
            <a:off x="9118710" y="3305422"/>
            <a:ext cx="2651760" cy="2934742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30EF1C6-24BD-FEAE-510C-0647D830146C}"/>
              </a:ext>
            </a:extLst>
          </p:cNvPr>
          <p:cNvSpPr txBox="1"/>
          <p:nvPr/>
        </p:nvSpPr>
        <p:spPr>
          <a:xfrm>
            <a:off x="6238818" y="3476387"/>
            <a:ext cx="256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it-IT" sz="1200">
                <a:latin typeface="Century Gothic" panose="020B0502020202020204" pitchFamily="34" charset="0"/>
                <a:ea typeface="Arial" charset="0"/>
                <a:cs typeface="Arial" charset="0"/>
              </a:rPr>
              <a:t>Opportunità uno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it-IT" sz="1200">
                <a:latin typeface="Century Gothic" panose="020B0502020202020204" pitchFamily="34" charset="0"/>
                <a:ea typeface="Arial" charset="0"/>
                <a:cs typeface="Arial" charset="0"/>
              </a:rPr>
              <a:t>Due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it-IT" sz="1200">
                <a:latin typeface="Century Gothic" panose="020B0502020202020204" pitchFamily="34" charset="0"/>
                <a:ea typeface="Arial" charset="0"/>
                <a:cs typeface="Arial" charset="0"/>
              </a:rPr>
              <a:t>Tre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81DAF64-D991-C84F-B075-9A5C1BABC5C4}"/>
              </a:ext>
            </a:extLst>
          </p:cNvPr>
          <p:cNvSpPr txBox="1"/>
          <p:nvPr/>
        </p:nvSpPr>
        <p:spPr>
          <a:xfrm>
            <a:off x="9148527" y="3476387"/>
            <a:ext cx="25603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rgbClr val="353232"/>
              </a:buClr>
              <a:buSzPct val="110000"/>
              <a:buFont typeface="System Font Regular"/>
              <a:buChar char="—"/>
            </a:pPr>
            <a:r>
              <a:rPr lang="it-IT" sz="1200">
                <a:latin typeface="Century Gothic" panose="020B0502020202020204" pitchFamily="34" charset="0"/>
                <a:ea typeface="Arial" charset="0"/>
                <a:cs typeface="Arial" charset="0"/>
              </a:rPr>
              <a:t>Minaccia uno</a:t>
            </a:r>
          </a:p>
          <a:p>
            <a:pPr marL="285750" indent="-285750" rtl="0">
              <a:spcAft>
                <a:spcPts val="1200"/>
              </a:spcAft>
              <a:buClr>
                <a:srgbClr val="353232"/>
              </a:buClr>
              <a:buSzPct val="110000"/>
              <a:buFont typeface="System Font Regular"/>
              <a:buChar char="—"/>
            </a:pPr>
            <a:r>
              <a:rPr lang="it-IT" sz="1200">
                <a:latin typeface="Century Gothic" panose="020B0502020202020204" pitchFamily="34" charset="0"/>
                <a:ea typeface="Arial" charset="0"/>
                <a:cs typeface="Arial" charset="0"/>
              </a:rPr>
              <a:t>Due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1697F4C-D5B5-8144-DC35-6B7D52ADD249}"/>
              </a:ext>
            </a:extLst>
          </p:cNvPr>
          <p:cNvSpPr txBox="1"/>
          <p:nvPr/>
        </p:nvSpPr>
        <p:spPr>
          <a:xfrm>
            <a:off x="6253027" y="2907873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it-IT" sz="1600" spc="300" dirty="0">
                <a:solidFill>
                  <a:schemeClr val="bg1"/>
                </a:solidFill>
                <a:latin typeface="Century Gothic" panose="020B0502020202020204" pitchFamily="34" charset="0"/>
              </a:rPr>
              <a:t>OPPORTUNITÀ (+)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2C276C6-79CD-6EF2-CDDF-E187C83C26B8}"/>
              </a:ext>
            </a:extLst>
          </p:cNvPr>
          <p:cNvSpPr txBox="1"/>
          <p:nvPr/>
        </p:nvSpPr>
        <p:spPr>
          <a:xfrm>
            <a:off x="9162736" y="2907873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it-IT" sz="1600" spc="300" dirty="0">
                <a:solidFill>
                  <a:schemeClr val="bg1"/>
                </a:solidFill>
                <a:latin typeface="Century Gothic" panose="020B0502020202020204" pitchFamily="34" charset="0"/>
              </a:rPr>
              <a:t>MINACCE (-)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087AEF73-9DF1-4383-B565-BAF347077940}"/>
              </a:ext>
            </a:extLst>
          </p:cNvPr>
          <p:cNvSpPr/>
          <p:nvPr/>
        </p:nvSpPr>
        <p:spPr>
          <a:xfrm>
            <a:off x="1247973" y="5840975"/>
            <a:ext cx="914400" cy="914400"/>
          </a:xfrm>
          <a:prstGeom prst="ellipse">
            <a:avLst/>
          </a:prstGeom>
          <a:solidFill>
            <a:schemeClr val="tx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219A2019-48C7-3887-398B-BA24D96993F0}"/>
              </a:ext>
            </a:extLst>
          </p:cNvPr>
          <p:cNvSpPr/>
          <p:nvPr/>
        </p:nvSpPr>
        <p:spPr>
          <a:xfrm>
            <a:off x="4177609" y="5840974"/>
            <a:ext cx="914400" cy="9144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532F8FCA-F894-330B-3235-79B8593419E8}"/>
              </a:ext>
            </a:extLst>
          </p:cNvPr>
          <p:cNvSpPr/>
          <p:nvPr/>
        </p:nvSpPr>
        <p:spPr>
          <a:xfrm>
            <a:off x="7077681" y="5840975"/>
            <a:ext cx="914400" cy="914400"/>
          </a:xfrm>
          <a:prstGeom prst="ellipse">
            <a:avLst/>
          </a:prstGeom>
          <a:solidFill>
            <a:schemeClr val="tx2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3F948EAC-26D8-7643-404C-8396CC5FF2BD}"/>
              </a:ext>
            </a:extLst>
          </p:cNvPr>
          <p:cNvSpPr/>
          <p:nvPr/>
        </p:nvSpPr>
        <p:spPr>
          <a:xfrm>
            <a:off x="9987390" y="5840974"/>
            <a:ext cx="914400" cy="9144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C4AE169-A523-953C-42D4-DF7F7F34E9E0}"/>
              </a:ext>
            </a:extLst>
          </p:cNvPr>
          <p:cNvGrpSpPr/>
          <p:nvPr/>
        </p:nvGrpSpPr>
        <p:grpSpPr>
          <a:xfrm flipV="1">
            <a:off x="1372773" y="6138264"/>
            <a:ext cx="657978" cy="324058"/>
            <a:chOff x="1092200" y="1177152"/>
            <a:chExt cx="3659192" cy="1802176"/>
          </a:xfrm>
          <a:solidFill>
            <a:schemeClr val="bg1"/>
          </a:solidFill>
          <a:effectLst/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33D20018-A544-B9DF-D797-187C2BF48426}"/>
                </a:ext>
              </a:extLst>
            </p:cNvPr>
            <p:cNvGrpSpPr/>
            <p:nvPr/>
          </p:nvGrpSpPr>
          <p:grpSpPr>
            <a:xfrm>
              <a:off x="1092200" y="1177152"/>
              <a:ext cx="1097885" cy="1802176"/>
              <a:chOff x="1092200" y="1177152"/>
              <a:chExt cx="1097885" cy="1802176"/>
            </a:xfrm>
            <a:grpFill/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363ED7B9-48FF-520C-9862-7408FEAE9843}"/>
                  </a:ext>
                </a:extLst>
              </p:cNvPr>
              <p:cNvSpPr/>
              <p:nvPr/>
            </p:nvSpPr>
            <p:spPr>
              <a:xfrm>
                <a:off x="1092200" y="1892300"/>
                <a:ext cx="13970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470F51A-E98E-1F86-7CF4-0DA2C42F5A13}"/>
                  </a:ext>
                </a:extLst>
              </p:cNvPr>
              <p:cNvSpPr/>
              <p:nvPr/>
            </p:nvSpPr>
            <p:spPr>
              <a:xfrm>
                <a:off x="1333500" y="1297190"/>
                <a:ext cx="357938" cy="156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85FEEE5E-C3E9-0634-3680-C2D472A55334}"/>
                  </a:ext>
                </a:extLst>
              </p:cNvPr>
              <p:cNvSpPr/>
              <p:nvPr/>
            </p:nvSpPr>
            <p:spPr>
              <a:xfrm>
                <a:off x="1849523" y="1177152"/>
                <a:ext cx="340562" cy="18021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14F89C4D-CCB4-EE41-F99F-C3E942935906}"/>
                </a:ext>
              </a:extLst>
            </p:cNvPr>
            <p:cNvGrpSpPr/>
            <p:nvPr/>
          </p:nvGrpSpPr>
          <p:grpSpPr>
            <a:xfrm flipH="1">
              <a:off x="3653507" y="1177152"/>
              <a:ext cx="1097885" cy="1802176"/>
              <a:chOff x="1092200" y="1177152"/>
              <a:chExt cx="1097885" cy="1802176"/>
            </a:xfrm>
            <a:grpFill/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0005B75D-8DB5-432A-77C1-22B5C8209462}"/>
                  </a:ext>
                </a:extLst>
              </p:cNvPr>
              <p:cNvSpPr/>
              <p:nvPr/>
            </p:nvSpPr>
            <p:spPr>
              <a:xfrm>
                <a:off x="1092200" y="1892300"/>
                <a:ext cx="13970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6404511F-3E0C-19D8-F8F5-397D74665951}"/>
                  </a:ext>
                </a:extLst>
              </p:cNvPr>
              <p:cNvSpPr/>
              <p:nvPr/>
            </p:nvSpPr>
            <p:spPr>
              <a:xfrm>
                <a:off x="1333500" y="1297190"/>
                <a:ext cx="357938" cy="156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8197BFE2-7EF0-A209-0A27-F3D2C71E345F}"/>
                  </a:ext>
                </a:extLst>
              </p:cNvPr>
              <p:cNvSpPr/>
              <p:nvPr/>
            </p:nvSpPr>
            <p:spPr>
              <a:xfrm>
                <a:off x="1849523" y="1177152"/>
                <a:ext cx="340562" cy="18021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07D99EA7-0AB3-A064-C513-6B4DACF13E0A}"/>
                </a:ext>
              </a:extLst>
            </p:cNvPr>
            <p:cNvSpPr/>
            <p:nvPr/>
          </p:nvSpPr>
          <p:spPr>
            <a:xfrm>
              <a:off x="2291685" y="1892300"/>
              <a:ext cx="1249275" cy="4297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2" name="Picture 91">
            <a:extLst>
              <a:ext uri="{FF2B5EF4-FFF2-40B4-BE49-F238E27FC236}">
                <a16:creationId xmlns:a16="http://schemas.microsoft.com/office/drawing/2014/main" id="{1D8686B1-0477-2D19-AF3E-E178F07EAB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929" y1="83165" x2="9929" y2="831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461584" y="6140805"/>
            <a:ext cx="390474" cy="411243"/>
          </a:xfrm>
          <a:prstGeom prst="rect">
            <a:avLst/>
          </a:prstGeom>
          <a:effectLst/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867396CA-CD77-1D58-96BA-C0C775047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87">
                        <a14:foregroundMark x1="56681" y1="16255" x2="56681" y2="16255"/>
                        <a14:foregroundMark x1="66075" y1="7257" x2="66075" y2="72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6153" y="6054809"/>
            <a:ext cx="674142" cy="484847"/>
          </a:xfrm>
          <a:prstGeom prst="rect">
            <a:avLst/>
          </a:prstGeom>
          <a:effectLst/>
        </p:spPr>
      </p:pic>
      <p:pic>
        <p:nvPicPr>
          <p:cNvPr id="94" name="Graphic 93">
            <a:extLst>
              <a:ext uri="{FF2B5EF4-FFF2-40B4-BE49-F238E27FC236}">
                <a16:creationId xmlns:a16="http://schemas.microsoft.com/office/drawing/2014/main" id="{BCA30178-D6A4-9B7D-9BE4-41EC1F64CF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13693" y="6025239"/>
            <a:ext cx="642376" cy="64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6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BC736FB-ECB3-6947-8A3E-2AC7672BA4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336965"/>
              </p:ext>
            </p:extLst>
          </p:nvPr>
        </p:nvGraphicFramePr>
        <p:xfrm>
          <a:off x="787790" y="1050352"/>
          <a:ext cx="10090119" cy="24683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90119">
                  <a:extLst>
                    <a:ext uri="{9D8B030D-6E8A-4147-A177-3AD203B41FA5}">
                      <a16:colId xmlns:a16="http://schemas.microsoft.com/office/drawing/2014/main" val="2161760999"/>
                    </a:ext>
                  </a:extLst>
                </a:gridCol>
              </a:tblGrid>
              <a:tr h="2468352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DICHIARAZIONE DI NON RESPONSABILITÀ</a:t>
                      </a:r>
                    </a:p>
                    <a:p>
                      <a:pPr marL="0" marR="0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  <a:p>
                      <a:pPr marL="0" marR="0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Qualsiasi articolo, modello o informazione è fornito da Smartsheet sul sito web solo come riferimento. Pur adoperandoci a mantenere le informazioni aggiornate e corrette, non offriamo alcuna garanzia o dichiarazione di alcun tipo, esplicita o implicita, relativamente alla completezza, l’accuratezza, l’affidabilità, l’idoneità o la disponibilità rispetto al sito web o le informazioni, gli articoli, i modelli o della relativa grafica contenuti nel sito. Qualsiasi affidamento si faccia su tali informazioni è pertanto strettamente a proprio rischio.</a:t>
                      </a:r>
                    </a:p>
                  </a:txBody>
                  <a:tcPr marL="228600" marR="73025" marT="0" marB="0" anchor="ctr">
                    <a:lnL w="762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4880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93236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C-IT-Project-Roadmap-Template_PowerPoint" id="{E0B00D7D-4A39-F94B-B626-1431173AFEFD}" vid="{70A50C9C-6E0F-054C-A285-DFEABD7B55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IC-IT-Project-Roadmap-Template_PowerPoint</Template>
  <TotalTime>1540</TotalTime>
  <Words>259</Words>
  <Application>Microsoft Office PowerPoint</Application>
  <PresentationFormat>Widescreen</PresentationFormat>
  <Paragraphs>90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.PingFang SC Regular</vt:lpstr>
      <vt:lpstr>System Font Regular</vt:lpstr>
      <vt:lpstr>Arial</vt:lpstr>
      <vt:lpstr>Calibri</vt:lpstr>
      <vt:lpstr>Calibri Light</vt:lpstr>
      <vt:lpstr>Century Gothic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Ragazhinskaya</dc:creator>
  <cp:lastModifiedBy>Yang Li</cp:lastModifiedBy>
  <cp:revision>31</cp:revision>
  <cp:lastPrinted>2020-08-31T22:23:58Z</cp:lastPrinted>
  <dcterms:created xsi:type="dcterms:W3CDTF">2021-07-07T23:54:57Z</dcterms:created>
  <dcterms:modified xsi:type="dcterms:W3CDTF">2024-03-12T10:30:00Z</dcterms:modified>
</cp:coreProperties>
</file>