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58" r:id="rId2"/>
    <p:sldId id="309" r:id="rId3"/>
    <p:sldId id="316" r:id="rId4"/>
    <p:sldId id="327" r:id="rId5"/>
    <p:sldId id="337" r:id="rId6"/>
    <p:sldId id="338" r:id="rId7"/>
    <p:sldId id="328" r:id="rId8"/>
    <p:sldId id="339" r:id="rId9"/>
    <p:sldId id="340" r:id="rId10"/>
    <p:sldId id="341" r:id="rId11"/>
    <p:sldId id="320" r:id="rId12"/>
    <p:sldId id="29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EF3"/>
    <a:srgbClr val="E3EAF6"/>
    <a:srgbClr val="5B7191"/>
    <a:srgbClr val="CDD5DD"/>
    <a:srgbClr val="74859B"/>
    <a:srgbClr val="C4D2E7"/>
    <a:srgbClr val="F0A622"/>
    <a:srgbClr val="5E913E"/>
    <a:srgbClr val="CE1D02"/>
    <a:srgbClr val="4DAC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662"/>
    <p:restoredTop sz="86447"/>
  </p:normalViewPr>
  <p:slideViewPr>
    <p:cSldViewPr snapToGrid="0" snapToObjects="1">
      <p:cViewPr varScale="1">
        <p:scale>
          <a:sx n="104" d="100"/>
          <a:sy n="104" d="100"/>
        </p:scale>
        <p:origin x="144" y="25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22494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417029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5602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543225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12619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763357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60750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999248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06026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t.smartsheet.com/try-it?trp=109180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PRESENTAZIONE DEL BUSINESS CASE</a:t>
            </a:r>
          </a:p>
        </p:txBody>
      </p:sp>
      <p:pic>
        <p:nvPicPr>
          <p:cNvPr id="6" name="Picture 5">
            <a:hlinkClick r:id="rId3"/>
            <a:extLst>
              <a:ext uri="{FF2B5EF4-FFF2-40B4-BE49-F238E27FC236}">
                <a16:creationId xmlns:a16="http://schemas.microsoft.com/office/drawing/2014/main" id="{011ABEA2-A0A4-2545-BC5F-D7F8CEFC99D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852653" y="307317"/>
            <a:ext cx="2552023" cy="50758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552992" y="1564789"/>
            <a:ext cx="112214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6000" dirty="0">
                <a:latin typeface="Century Gothic" panose="020B0502020202020204" pitchFamily="34" charset="0"/>
              </a:rPr>
              <a:t>NOME DEL PROGETTO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552992" y="3543420"/>
            <a:ext cx="78544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000" dirty="0">
                <a:latin typeface="Century Gothic" panose="020B0502020202020204" pitchFamily="34" charset="0"/>
              </a:rPr>
              <a:t>[ NOME ]</a:t>
            </a: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pPr rtl="0"/>
            <a:r>
              <a:rPr lang="it-IT" sz="2000" dirty="0">
                <a:latin typeface="Century Gothic" panose="020B0502020202020204" pitchFamily="34" charset="0"/>
              </a:rPr>
              <a:t>[ DATA ]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>
            <a:cxnSpLocks/>
          </p:cNvCxnSpPr>
          <p:nvPr/>
        </p:nvCxnSpPr>
        <p:spPr>
          <a:xfrm>
            <a:off x="552992" y="2766174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73E4A99-8E98-9C49-BEA2-1DA828E7F9B3}"/>
              </a:ext>
            </a:extLst>
          </p:cNvPr>
          <p:cNvGrpSpPr/>
          <p:nvPr/>
        </p:nvGrpSpPr>
        <p:grpSpPr>
          <a:xfrm>
            <a:off x="8691080" y="2913827"/>
            <a:ext cx="2932884" cy="2890404"/>
            <a:chOff x="415636" y="923060"/>
            <a:chExt cx="2932884" cy="289040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FDED863-2973-1644-9532-648285F6B0E9}"/>
                </a:ext>
              </a:extLst>
            </p:cNvPr>
            <p:cNvSpPr/>
            <p:nvPr/>
          </p:nvSpPr>
          <p:spPr>
            <a:xfrm>
              <a:off x="415636" y="923060"/>
              <a:ext cx="2932884" cy="289040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5-Point Star 15">
              <a:extLst>
                <a:ext uri="{FF2B5EF4-FFF2-40B4-BE49-F238E27FC236}">
                  <a16:creationId xmlns:a16="http://schemas.microsoft.com/office/drawing/2014/main" id="{8A17C04B-3B6F-B640-8C13-8A28DEB19342}"/>
                </a:ext>
              </a:extLst>
            </p:cNvPr>
            <p:cNvSpPr/>
            <p:nvPr/>
          </p:nvSpPr>
          <p:spPr>
            <a:xfrm>
              <a:off x="666342" y="1048616"/>
              <a:ext cx="2431473" cy="2431473"/>
            </a:xfrm>
            <a:prstGeom prst="star5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EA10552-11D4-8049-A191-37D70CB0C373}"/>
                </a:ext>
              </a:extLst>
            </p:cNvPr>
            <p:cNvSpPr txBox="1"/>
            <p:nvPr/>
          </p:nvSpPr>
          <p:spPr>
            <a:xfrm>
              <a:off x="666341" y="1644986"/>
              <a:ext cx="2431473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it-IT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IL TUO</a:t>
              </a:r>
            </a:p>
            <a:p>
              <a:pPr algn="ctr" rtl="0"/>
              <a:r>
                <a:rPr lang="it-IT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LOGO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6D75985B-2D6E-BB43-98FB-F676FE3A93C7}"/>
              </a:ext>
            </a:extLst>
          </p:cNvPr>
          <p:cNvSpPr txBox="1"/>
          <p:nvPr/>
        </p:nvSpPr>
        <p:spPr>
          <a:xfrm>
            <a:off x="568035" y="5157900"/>
            <a:ext cx="376381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400" dirty="0">
                <a:latin typeface="Century Gothic" panose="020B0502020202020204" pitchFamily="34" charset="0"/>
              </a:rPr>
              <a:t>Informazioni sul controllo dei documenti, </a:t>
            </a:r>
            <a:r>
              <a:rPr lang="it-IT" sz="1100" i="1" dirty="0">
                <a:latin typeface="Century Gothic" panose="020B0502020202020204" pitchFamily="34" charset="0"/>
              </a:rPr>
              <a:t>se applicabili</a:t>
            </a:r>
          </a:p>
        </p:txBody>
      </p:sp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471866"/>
              </p:ext>
            </p:extLst>
          </p:nvPr>
        </p:nvGraphicFramePr>
        <p:xfrm>
          <a:off x="1030014" y="872360"/>
          <a:ext cx="10247586" cy="449094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0247586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4490948">
                <a:tc>
                  <a:txBody>
                    <a:bodyPr/>
                    <a:lstStyle/>
                    <a:p>
                      <a:pPr marL="285750" indent="-285750" rtl="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it-IT" sz="1600">
                          <a:latin typeface="Century Gothic" panose="020B0502020202020204" pitchFamily="34" charset="0"/>
                        </a:rPr>
                        <a:t>Descrivi i vantaggi del progetto. Includi vantaggi specifici, come maggiori ricavi, risparmi di tempo o risorse o benefici intangibili, e come verranno misurati i miglioramenti.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VANTAGGI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ECC1BC-B692-BA43-8912-9C978560C9B6}"/>
              </a:ext>
            </a:extLst>
          </p:cNvPr>
          <p:cNvSpPr txBox="1"/>
          <p:nvPr/>
        </p:nvSpPr>
        <p:spPr>
          <a:xfrm>
            <a:off x="300743" y="11669"/>
            <a:ext cx="66062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400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VANTAGGI</a:t>
            </a:r>
          </a:p>
        </p:txBody>
      </p:sp>
    </p:spTree>
    <p:extLst>
      <p:ext uri="{BB962C8B-B14F-4D97-AF65-F5344CB8AC3E}">
        <p14:creationId xmlns:p14="http://schemas.microsoft.com/office/powerpoint/2010/main" val="2725899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33C0B09-0CEB-0544-A557-29CC350C9B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322558"/>
              </p:ext>
            </p:extLst>
          </p:nvPr>
        </p:nvGraphicFramePr>
        <p:xfrm>
          <a:off x="1030014" y="872360"/>
          <a:ext cx="10247586" cy="449094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0247586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4490948">
                <a:tc>
                  <a:txBody>
                    <a:bodyPr/>
                    <a:lstStyle/>
                    <a:p>
                      <a:pPr marL="285750" indent="-285750" rtl="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it-IT" sz="1600">
                          <a:latin typeface="Century Gothic" panose="020B0502020202020204" pitchFamily="34" charset="0"/>
                        </a:rPr>
                        <a:t>Descrivi i vantaggi del progetto. Includi vantaggi specifici, come maggiori ricavi, risparmi di tempo o risorse o benefici intangibili, e come verranno misurati i miglioramenti.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PRESENTAZIONE DEL BUSINESS CASE | COMMENTI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2860D12-6A71-8F44-A957-3AA8E8D3B48D}"/>
              </a:ext>
            </a:extLst>
          </p:cNvPr>
          <p:cNvSpPr txBox="1"/>
          <p:nvPr/>
        </p:nvSpPr>
        <p:spPr>
          <a:xfrm>
            <a:off x="300743" y="11669"/>
            <a:ext cx="66062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400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COMMENTI</a:t>
            </a:r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a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CBC44ED-2B4D-EB4F-B4F3-DA0B26C883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855253"/>
              </p:ext>
            </p:extLst>
          </p:nvPr>
        </p:nvGraphicFramePr>
        <p:xfrm>
          <a:off x="725214" y="228600"/>
          <a:ext cx="10941269" cy="554355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464579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9476690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5543550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TABELLA</a:t>
                      </a:r>
                    </a:p>
                    <a:p>
                      <a:pPr algn="l" rtl="0" fontAlgn="b"/>
                      <a:r>
                        <a:rPr lang="it-I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DI</a:t>
                      </a:r>
                    </a:p>
                    <a:p>
                      <a:pPr algn="l" rtl="0" fontAlgn="b"/>
                      <a:r>
                        <a:rPr lang="it-IT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CONTENUTI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354330" algn="l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tx2">
                            <a:lumMod val="60000"/>
                            <a:lumOff val="40000"/>
                          </a:schemeClr>
                        </a:buClr>
                        <a:buFont typeface="Arial Unicode MS" panose="020B0604020202020204" pitchFamily="34" charset="-128"/>
                        <a:buChar char="✙"/>
                      </a:pPr>
                      <a:endParaRPr lang="en-US" sz="17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657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8579" y="6477000"/>
            <a:ext cx="11476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PRESENTAZIONE DEL BUSINESS CASE | SOMMARIO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866523-4C8E-7643-889D-E7B32BD5DA74}"/>
              </a:ext>
            </a:extLst>
          </p:cNvPr>
          <p:cNvSpPr txBox="1"/>
          <p:nvPr/>
        </p:nvSpPr>
        <p:spPr>
          <a:xfrm>
            <a:off x="2426231" y="539391"/>
            <a:ext cx="8363952" cy="4919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Century Gothic" panose="020B0502020202020204" pitchFamily="34" charset="0"/>
              </a:rPr>
              <a:t>Executive Summary</a:t>
            </a:r>
          </a:p>
          <a:p>
            <a:pPr marL="342900" indent="-342900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Century Gothic" panose="020B0502020202020204" pitchFamily="34" charset="0"/>
              </a:rPr>
              <a:t>Descrizione del progetto</a:t>
            </a:r>
          </a:p>
          <a:p>
            <a:pPr marL="342900" indent="-342900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Century Gothic" panose="020B0502020202020204" pitchFamily="34" charset="0"/>
              </a:rPr>
              <a:t>Soluzione</a:t>
            </a:r>
          </a:p>
          <a:p>
            <a:pPr marL="342900" indent="-342900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Century Gothic" panose="020B0502020202020204" pitchFamily="34" charset="0"/>
              </a:rPr>
              <a:t>Ipotesi e dipendenze</a:t>
            </a:r>
          </a:p>
          <a:p>
            <a:pPr marL="342900" indent="-342900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Century Gothic" panose="020B0502020202020204" pitchFamily="34" charset="0"/>
              </a:rPr>
              <a:t>Opzioni</a:t>
            </a:r>
          </a:p>
          <a:p>
            <a:pPr marL="342900" indent="-342900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Century Gothic" panose="020B0502020202020204" pitchFamily="34" charset="0"/>
              </a:rPr>
              <a:t>Dati finanziari</a:t>
            </a:r>
          </a:p>
          <a:p>
            <a:pPr marL="342900" indent="-342900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Century Gothic" panose="020B0502020202020204" pitchFamily="34" charset="0"/>
              </a:rPr>
              <a:t>Soluzione consigliata</a:t>
            </a:r>
          </a:p>
          <a:p>
            <a:pPr marL="342900" indent="-342900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2000" dirty="0">
                <a:latin typeface="Century Gothic" panose="020B0502020202020204" pitchFamily="34" charset="0"/>
              </a:rPr>
              <a:t>Vantaggi</a:t>
            </a:r>
          </a:p>
        </p:txBody>
      </p:sp>
    </p:spTree>
    <p:extLst>
      <p:ext uri="{BB962C8B-B14F-4D97-AF65-F5344CB8AC3E}">
        <p14:creationId xmlns:p14="http://schemas.microsoft.com/office/powerpoint/2010/main" val="1599595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097123"/>
              </p:ext>
            </p:extLst>
          </p:nvPr>
        </p:nvGraphicFramePr>
        <p:xfrm>
          <a:off x="987972" y="872360"/>
          <a:ext cx="10289628" cy="449094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0289628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4490948">
                <a:tc>
                  <a:txBody>
                    <a:bodyPr/>
                    <a:lstStyle/>
                    <a:p>
                      <a:pPr rtl="0">
                        <a:lnSpc>
                          <a:spcPct val="150000"/>
                        </a:lnSpc>
                      </a:pPr>
                      <a:r>
                        <a:rPr lang="it-IT" sz="1600" dirty="0">
                          <a:latin typeface="Century Gothic" panose="020B0502020202020204" pitchFamily="34" charset="0"/>
                        </a:rPr>
                        <a:t>Problema, costo, soluzione, benefit</a:t>
                      </a:r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EXECUTIVE SUMMARY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B94520-8BDD-864B-9296-2BC959049B11}"/>
              </a:ext>
            </a:extLst>
          </p:cNvPr>
          <p:cNvSpPr txBox="1"/>
          <p:nvPr/>
        </p:nvSpPr>
        <p:spPr>
          <a:xfrm>
            <a:off x="300743" y="11669"/>
            <a:ext cx="66062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4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EXECUTIVE SUMMARY</a:t>
            </a:r>
          </a:p>
        </p:txBody>
      </p:sp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535232"/>
              </p:ext>
            </p:extLst>
          </p:nvPr>
        </p:nvGraphicFramePr>
        <p:xfrm>
          <a:off x="662152" y="401444"/>
          <a:ext cx="10909738" cy="545281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288645">
                  <a:extLst>
                    <a:ext uri="{9D8B030D-6E8A-4147-A177-3AD203B41FA5}">
                      <a16:colId xmlns:a16="http://schemas.microsoft.com/office/drawing/2014/main" val="4136967170"/>
                    </a:ext>
                  </a:extLst>
                </a:gridCol>
                <a:gridCol w="9621093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272640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TRAGUARDO AZIENDALE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Traguardo aziendale: in una o due frasi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  <a:tr h="272641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PROBLEMA / OPPORTUNITÀ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Descrizione del problema o dell'opportunità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36240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DESCRIZIONE DEL PROGETTO</a:t>
            </a:r>
          </a:p>
        </p:txBody>
      </p:sp>
    </p:spTree>
    <p:extLst>
      <p:ext uri="{BB962C8B-B14F-4D97-AF65-F5344CB8AC3E}">
        <p14:creationId xmlns:p14="http://schemas.microsoft.com/office/powerpoint/2010/main" val="81358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53232"/>
              </p:ext>
            </p:extLst>
          </p:nvPr>
        </p:nvGraphicFramePr>
        <p:xfrm>
          <a:off x="1030014" y="872360"/>
          <a:ext cx="10247586" cy="449094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0247586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4490948">
                <a:tc>
                  <a:txBody>
                    <a:bodyPr/>
                    <a:lstStyle/>
                    <a:p>
                      <a:pPr marL="285750" indent="-285750" rtl="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it-IT" sz="1600" dirty="0">
                          <a:latin typeface="Century Gothic" panose="020B0502020202020204" pitchFamily="34" charset="0"/>
                        </a:rPr>
                        <a:t>Aspetti chiave della soluzione</a:t>
                      </a:r>
                    </a:p>
                    <a:p>
                      <a:pPr marL="285750" indent="-285750" rtl="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it-IT" sz="1600" dirty="0">
                          <a:latin typeface="Century Gothic" panose="020B0502020202020204" pitchFamily="34" charset="0"/>
                        </a:rPr>
                        <a:t>In che modo la soluzione contribuisce ai problemi o alle opportunità aziendali?</a:t>
                      </a:r>
                    </a:p>
                    <a:p>
                      <a:pPr marL="285750" indent="-285750" rtl="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it-IT" sz="1600" dirty="0">
                          <a:latin typeface="Century Gothic" panose="020B0502020202020204" pitchFamily="34" charset="0"/>
                        </a:rPr>
                        <a:t>Descrivi l'importanza strategica del progetto.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SOLUZIONE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74A450-A861-9D46-A053-11649DAD3658}"/>
              </a:ext>
            </a:extLst>
          </p:cNvPr>
          <p:cNvSpPr txBox="1"/>
          <p:nvPr/>
        </p:nvSpPr>
        <p:spPr>
          <a:xfrm>
            <a:off x="300743" y="11669"/>
            <a:ext cx="66062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400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SOLUZIONE</a:t>
            </a:r>
          </a:p>
        </p:txBody>
      </p:sp>
    </p:spTree>
    <p:extLst>
      <p:ext uri="{BB962C8B-B14F-4D97-AF65-F5344CB8AC3E}">
        <p14:creationId xmlns:p14="http://schemas.microsoft.com/office/powerpoint/2010/main" val="439307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169013"/>
              </p:ext>
            </p:extLst>
          </p:nvPr>
        </p:nvGraphicFramePr>
        <p:xfrm>
          <a:off x="662152" y="401444"/>
          <a:ext cx="10909738" cy="545281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288645">
                  <a:extLst>
                    <a:ext uri="{9D8B030D-6E8A-4147-A177-3AD203B41FA5}">
                      <a16:colId xmlns:a16="http://schemas.microsoft.com/office/drawing/2014/main" val="4136967170"/>
                    </a:ext>
                  </a:extLst>
                </a:gridCol>
                <a:gridCol w="9621093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272640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IPOTESI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Descrivi le ipotesi su cui si basa il progetto.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  <a:tr h="272641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DIPENDENZE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Descrivi le dipendenze.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36240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IPOTESI E DIPENDENZE</a:t>
            </a:r>
          </a:p>
        </p:txBody>
      </p:sp>
    </p:spTree>
    <p:extLst>
      <p:ext uri="{BB962C8B-B14F-4D97-AF65-F5344CB8AC3E}">
        <p14:creationId xmlns:p14="http://schemas.microsoft.com/office/powerpoint/2010/main" val="2882744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432923"/>
              </p:ext>
            </p:extLst>
          </p:nvPr>
        </p:nvGraphicFramePr>
        <p:xfrm>
          <a:off x="457200" y="401443"/>
          <a:ext cx="11285035" cy="5410779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3410607">
                  <a:extLst>
                    <a:ext uri="{9D8B030D-6E8A-4147-A177-3AD203B41FA5}">
                      <a16:colId xmlns:a16="http://schemas.microsoft.com/office/drawing/2014/main" val="4136967170"/>
                    </a:ext>
                  </a:extLst>
                </a:gridCol>
                <a:gridCol w="3937214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  <a:gridCol w="3937214">
                  <a:extLst>
                    <a:ext uri="{9D8B030D-6E8A-4147-A177-3AD203B41FA5}">
                      <a16:colId xmlns:a16="http://schemas.microsoft.com/office/drawing/2014/main" val="3816280040"/>
                    </a:ext>
                  </a:extLst>
                </a:gridCol>
              </a:tblGrid>
              <a:tr h="413113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SOLUZIONE ALTERNATIVA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VANTAGGI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SVANTAGGI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  <a:tr h="166588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206045"/>
                  </a:ext>
                </a:extLst>
              </a:tr>
              <a:tr h="16658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362401"/>
                  </a:ext>
                </a:extLst>
              </a:tr>
              <a:tr h="16658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94047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OPZIONI</a:t>
            </a:r>
          </a:p>
        </p:txBody>
      </p:sp>
    </p:spTree>
    <p:extLst>
      <p:ext uri="{BB962C8B-B14F-4D97-AF65-F5344CB8AC3E}">
        <p14:creationId xmlns:p14="http://schemas.microsoft.com/office/powerpoint/2010/main" val="2623282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74746"/>
              </p:ext>
            </p:extLst>
          </p:nvPr>
        </p:nvGraphicFramePr>
        <p:xfrm>
          <a:off x="1030014" y="872360"/>
          <a:ext cx="10247586" cy="449094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0247586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4490948">
                <a:tc>
                  <a:txBody>
                    <a:bodyPr/>
                    <a:lstStyle/>
                    <a:p>
                      <a:pPr marL="285750" indent="-285750" rtl="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it-IT" sz="1600">
                          <a:latin typeface="Century Gothic" panose="020B0502020202020204" pitchFamily="34" charset="0"/>
                        </a:rPr>
                        <a:t>Dettaglia lo sviluppo e i costi correnti.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DATI FINANZIARI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867FB2-2478-0541-B90B-F9D40114C038}"/>
              </a:ext>
            </a:extLst>
          </p:cNvPr>
          <p:cNvSpPr txBox="1"/>
          <p:nvPr/>
        </p:nvSpPr>
        <p:spPr>
          <a:xfrm>
            <a:off x="300743" y="11669"/>
            <a:ext cx="66062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400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DATI FINANZIARI</a:t>
            </a:r>
          </a:p>
        </p:txBody>
      </p:sp>
    </p:spTree>
    <p:extLst>
      <p:ext uri="{BB962C8B-B14F-4D97-AF65-F5344CB8AC3E}">
        <p14:creationId xmlns:p14="http://schemas.microsoft.com/office/powerpoint/2010/main" val="2637704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840880"/>
              </p:ext>
            </p:extLst>
          </p:nvPr>
        </p:nvGraphicFramePr>
        <p:xfrm>
          <a:off x="1030014" y="872360"/>
          <a:ext cx="10247586" cy="449094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0247586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4490948">
                <a:tc>
                  <a:txBody>
                    <a:bodyPr/>
                    <a:lstStyle/>
                    <a:p>
                      <a:pPr marL="285750" indent="-285750" rtl="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it-IT" sz="1600">
                          <a:latin typeface="Century Gothic" panose="020B0502020202020204" pitchFamily="34" charset="0"/>
                        </a:rPr>
                        <a:t>Riassumi perché questo approccio è consigliato.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SOLUZIONE CONSIGLIATA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29B265-ABC7-F44B-ADE1-33EC47EC359B}"/>
              </a:ext>
            </a:extLst>
          </p:cNvPr>
          <p:cNvSpPr txBox="1"/>
          <p:nvPr/>
        </p:nvSpPr>
        <p:spPr>
          <a:xfrm>
            <a:off x="300743" y="11669"/>
            <a:ext cx="9253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400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SOLUZIONE CONSIGLIATA</a:t>
            </a:r>
          </a:p>
        </p:txBody>
      </p:sp>
    </p:spTree>
    <p:extLst>
      <p:ext uri="{BB962C8B-B14F-4D97-AF65-F5344CB8AC3E}">
        <p14:creationId xmlns:p14="http://schemas.microsoft.com/office/powerpoint/2010/main" val="36197338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Business-Case-Presentation-Template_PowerPoint" id="{14A672F3-13F3-4646-8CEB-861C4AEEFBAA}" vid="{15C66F91-779A-D64C-B659-92E26754053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IC-Business-Case-Presentation-Template_PowerPoint</Template>
  <TotalTime>6</TotalTime>
  <Words>328</Words>
  <Application>Microsoft Office PowerPoint</Application>
  <PresentationFormat>Widescreen</PresentationFormat>
  <Paragraphs>69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 Unicode MS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Yang Li</cp:lastModifiedBy>
  <cp:revision>2</cp:revision>
  <dcterms:created xsi:type="dcterms:W3CDTF">2020-10-12T20:42:30Z</dcterms:created>
  <dcterms:modified xsi:type="dcterms:W3CDTF">2024-03-10T04:46:24Z</dcterms:modified>
</cp:coreProperties>
</file>