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408" r:id="rId2"/>
    <p:sldId id="353" r:id="rId3"/>
    <p:sldId id="354" r:id="rId4"/>
    <p:sldId id="409" r:id="rId5"/>
    <p:sldId id="410" r:id="rId6"/>
    <p:sldId id="411" r:id="rId7"/>
    <p:sldId id="412" r:id="rId8"/>
    <p:sldId id="414" r:id="rId9"/>
    <p:sldId id="413" r:id="rId10"/>
    <p:sldId id="338" r:id="rId11"/>
    <p:sldId id="4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EDA1A1-CFA3-47E8-AAC9-DCE72D1A7DCB}" v="3" dt="2023-09-24T18:01:27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492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91EDA1A1-CFA3-47E8-AAC9-DCE72D1A7DCB}"/>
    <pc:docChg chg="modSld">
      <pc:chgData name="Bess Dunlevy" userId="dd4b9a8537dbe9d0" providerId="LiveId" clId="{91EDA1A1-CFA3-47E8-AAC9-DCE72D1A7DCB}" dt="2023-09-24T18:01:27.906" v="69"/>
      <pc:docMkLst>
        <pc:docMk/>
      </pc:docMkLst>
      <pc:sldChg chg="setBg">
        <pc:chgData name="Bess Dunlevy" userId="dd4b9a8537dbe9d0" providerId="LiveId" clId="{91EDA1A1-CFA3-47E8-AAC9-DCE72D1A7DCB}" dt="2023-09-24T18:01:27.906" v="69"/>
        <pc:sldMkLst>
          <pc:docMk/>
          <pc:sldMk cId="2882744607" sldId="338"/>
        </pc:sldMkLst>
      </pc:sldChg>
      <pc:sldChg chg="modSp mod setBg">
        <pc:chgData name="Bess Dunlevy" userId="dd4b9a8537dbe9d0" providerId="LiveId" clId="{91EDA1A1-CFA3-47E8-AAC9-DCE72D1A7DCB}" dt="2023-09-24T18:01:27.906" v="69"/>
        <pc:sldMkLst>
          <pc:docMk/>
          <pc:sldMk cId="1179924037" sldId="353"/>
        </pc:sldMkLst>
        <pc:spChg chg="mod">
          <ac:chgData name="Bess Dunlevy" userId="dd4b9a8537dbe9d0" providerId="LiveId" clId="{91EDA1A1-CFA3-47E8-AAC9-DCE72D1A7DCB}" dt="2023-09-24T18:00:25.142" v="66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634812223" sldId="354"/>
        </pc:sldMkLst>
      </pc:sldChg>
      <pc:sldChg chg="modSp mod setBg">
        <pc:chgData name="Bess Dunlevy" userId="dd4b9a8537dbe9d0" providerId="LiveId" clId="{91EDA1A1-CFA3-47E8-AAC9-DCE72D1A7DCB}" dt="2023-09-24T18:01:10.063" v="68"/>
        <pc:sldMkLst>
          <pc:docMk/>
          <pc:sldMk cId="2079832875" sldId="408"/>
        </pc:sldMkLst>
        <pc:spChg chg="mod">
          <ac:chgData name="Bess Dunlevy" userId="dd4b9a8537dbe9d0" providerId="LiveId" clId="{91EDA1A1-CFA3-47E8-AAC9-DCE72D1A7DCB}" dt="2023-09-24T18:00:16.187" v="64" actId="1076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91EDA1A1-CFA3-47E8-AAC9-DCE72D1A7DCB}" dt="2023-09-24T18:00:19.145" v="65" actId="20577"/>
          <ac:spMkLst>
            <pc:docMk/>
            <pc:sldMk cId="2079832875" sldId="408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507051280" sldId="409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986114593" sldId="410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510856216" sldId="411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282589506" sldId="412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303516070" sldId="413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453029406" sldId="414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518768116" sldId="4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775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5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377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8976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0128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317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Образец заголовка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Образец текста</a:t>
            </a:r>
          </a:p>
          <a:p>
            <a:pPr lvl="1"/>
            <a:r>
              <a:rPr lang="it-IT"/>
              <a:t>Второй уровень</a:t>
            </a:r>
          </a:p>
          <a:p>
            <a:pPr lvl="2"/>
            <a:r>
              <a:rPr lang="it-IT"/>
              <a:t>Третий уровень</a:t>
            </a:r>
          </a:p>
          <a:p>
            <a:pPr lvl="3"/>
            <a:r>
              <a:rPr lang="it-IT"/>
              <a:t>Четвертый уровень</a:t>
            </a:r>
          </a:p>
          <a:p>
            <a:pPr lvl="4"/>
            <a:r>
              <a:rPr lang="it-IT"/>
              <a:t>Пятый уровень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it.smartsheet.com/try-it?trp=1183904" TargetMode="External"/><Relationship Id="rId9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MODELLO DI STATO PROGETTO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06919" y="291588"/>
            <a:ext cx="2946417" cy="5860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88116" y="272791"/>
            <a:ext cx="5456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POWERPOINT DI STATO DEL PROGETTO BASE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7457DF-4369-553F-C39B-527FABAF7F72}"/>
              </a:ext>
            </a:extLst>
          </p:cNvPr>
          <p:cNvSpPr txBox="1"/>
          <p:nvPr/>
        </p:nvSpPr>
        <p:spPr>
          <a:xfrm>
            <a:off x="221258" y="246914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6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NOME DEL PROGETTO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EED31C-1F71-3D9B-3771-BCD7E1804AA5}"/>
              </a:ext>
            </a:extLst>
          </p:cNvPr>
          <p:cNvCxnSpPr>
            <a:cxnSpLocks/>
          </p:cNvCxnSpPr>
          <p:nvPr/>
        </p:nvCxnSpPr>
        <p:spPr>
          <a:xfrm>
            <a:off x="221258" y="367053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076394"/>
              </p:ext>
            </p:extLst>
          </p:nvPr>
        </p:nvGraphicFramePr>
        <p:xfrm>
          <a:off x="221258" y="3799392"/>
          <a:ext cx="11070972" cy="2180992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PROJECT MANAGER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PERIODO COPERTO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CODICE PROGETTO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Codice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IMMISSIONE STATO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GG/MM/AA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PROGRAMMATA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GG/MM/AA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15654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DF38D61A-B763-8CB6-9EC8-EB7FB842B1F5}"/>
              </a:ext>
            </a:extLst>
          </p:cNvPr>
          <p:cNvGrpSpPr/>
          <p:nvPr/>
        </p:nvGrpSpPr>
        <p:grpSpPr>
          <a:xfrm>
            <a:off x="367747" y="1639581"/>
            <a:ext cx="599819" cy="599819"/>
            <a:chOff x="8339779" y="346394"/>
            <a:chExt cx="684363" cy="684363"/>
          </a:xfrm>
        </p:grpSpPr>
        <p:pic>
          <p:nvPicPr>
            <p:cNvPr id="18" name="Graphic 17" descr="Speedometer Low outline">
              <a:extLst>
                <a:ext uri="{FF2B5EF4-FFF2-40B4-BE49-F238E27FC236}">
                  <a16:creationId xmlns:a16="http://schemas.microsoft.com/office/drawing/2014/main" id="{59910CA2-3B98-45CE-FD8B-ECE6446B1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8442557" y="361951"/>
              <a:ext cx="472532" cy="472533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103A70-EDA6-0037-83E2-F1387B4633A9}"/>
                </a:ext>
              </a:extLst>
            </p:cNvPr>
            <p:cNvSpPr/>
            <p:nvPr/>
          </p:nvSpPr>
          <p:spPr>
            <a:xfrm>
              <a:off x="8339779" y="346394"/>
              <a:ext cx="684363" cy="684363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A4C3007-6B83-0141-05C1-8EE065A7D8A9}"/>
              </a:ext>
            </a:extLst>
          </p:cNvPr>
          <p:cNvGrpSpPr/>
          <p:nvPr/>
        </p:nvGrpSpPr>
        <p:grpSpPr>
          <a:xfrm>
            <a:off x="2216446" y="1639581"/>
            <a:ext cx="599819" cy="599819"/>
            <a:chOff x="8862200" y="209758"/>
            <a:chExt cx="599819" cy="59981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0039004-B698-893D-BF33-1ECEDA720613}"/>
                </a:ext>
              </a:extLst>
            </p:cNvPr>
            <p:cNvSpPr/>
            <p:nvPr/>
          </p:nvSpPr>
          <p:spPr>
            <a:xfrm>
              <a:off x="8862200" y="209758"/>
              <a:ext cx="599819" cy="59981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Graphic 21" descr="Gauge outline">
              <a:extLst>
                <a:ext uri="{FF2B5EF4-FFF2-40B4-BE49-F238E27FC236}">
                  <a16:creationId xmlns:a16="http://schemas.microsoft.com/office/drawing/2014/main" id="{283E99CE-B07B-8F56-AE0B-47815897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72CFFBD-9C85-2D1A-E418-91BE216A850A}"/>
              </a:ext>
            </a:extLst>
          </p:cNvPr>
          <p:cNvGrpSpPr/>
          <p:nvPr/>
        </p:nvGrpSpPr>
        <p:grpSpPr>
          <a:xfrm>
            <a:off x="1269489" y="1613712"/>
            <a:ext cx="599819" cy="599819"/>
            <a:chOff x="8862202" y="913132"/>
            <a:chExt cx="599819" cy="59981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E79EB5-58D1-D007-6E23-A8365E2A82D1}"/>
                </a:ext>
              </a:extLst>
            </p:cNvPr>
            <p:cNvSpPr/>
            <p:nvPr/>
          </p:nvSpPr>
          <p:spPr>
            <a:xfrm>
              <a:off x="8862202" y="913132"/>
              <a:ext cx="599819" cy="599819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 descr="Speedometer Middle outline">
              <a:extLst>
                <a:ext uri="{FF2B5EF4-FFF2-40B4-BE49-F238E27FC236}">
                  <a16:creationId xmlns:a16="http://schemas.microsoft.com/office/drawing/2014/main" id="{04DC4E9A-0C97-B1F9-1935-5660C8EF6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  <a:solidFill>
            <a:srgbClr val="ECF8C2"/>
          </a:solidFill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1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2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3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4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5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POSIZIONE CORRENTE DELLA TIMELINE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OSTACOLO 1</a:t>
              </a:r>
            </a:p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OSTACOLO 2</a:t>
              </a:r>
            </a:p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it-IT" sz="11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it-IT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INIZIO PROGETTO</a:t>
            </a:r>
          </a:p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it-IT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it-IT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FINE PROGETTO</a:t>
            </a:r>
          </a:p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it-IT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4934AF5-EB3F-1119-D70B-7385FF34F67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2A4D1F3-6441-C296-531B-257E29AFAE1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80D28-FE68-0B75-AB9C-12172F000F8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TIMELINE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9813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MODELLO DI STATO PROGETTO</a:t>
            </a:r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2502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9" y="1252258"/>
            <a:ext cx="2721512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REPORT SULLO STATO DEL PROGETTO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641334"/>
            <a:ext cx="3070224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COMPONENTI DEL PROGETTO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4097511"/>
            <a:ext cx="2502851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LAVORO SVOLTO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465617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PUNTI SALIENTI E ASPETTI CHIAVE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3995127"/>
            <a:ext cx="3216115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SCHEDULAZIONE PROGETTO (SETTIMANALE)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RISCHI E OSTACOLI</a:t>
            </a:r>
          </a:p>
        </p:txBody>
      </p:sp>
      <p:sp>
        <p:nvSpPr>
          <p:cNvPr id="8" name="TextBox 7">
            <a:hlinkClick r:id="rId7" action="ppaction://hlinksldjump"/>
            <a:extLst>
              <a:ext uri="{FF2B5EF4-FFF2-40B4-BE49-F238E27FC236}">
                <a16:creationId xmlns:a16="http://schemas.microsoft.com/office/drawing/2014/main" id="{AE2F8BAE-3767-9650-FDB7-B8E9B9892313}"/>
              </a:ext>
            </a:extLst>
          </p:cNvPr>
          <p:cNvSpPr txBox="1"/>
          <p:nvPr/>
        </p:nvSpPr>
        <p:spPr>
          <a:xfrm>
            <a:off x="8363223" y="89129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63A608-567A-F53F-CF08-E69B4929DDDA}"/>
              </a:ext>
            </a:extLst>
          </p:cNvPr>
          <p:cNvSpPr txBox="1"/>
          <p:nvPr/>
        </p:nvSpPr>
        <p:spPr>
          <a:xfrm>
            <a:off x="8995033" y="1235102"/>
            <a:ext cx="2865718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TIMELINE DEL PROGETTO (MILESTONE)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5945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REPORT SULLO STATO DEL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SULLO STATO DEL PROGETTO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986430"/>
              </p:ext>
            </p:extLst>
          </p:nvPr>
        </p:nvGraphicFramePr>
        <p:xfrm>
          <a:off x="457802" y="700540"/>
          <a:ext cx="11276392" cy="468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13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8136979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</a:tblGrid>
              <a:tr h="972985">
                <a:tc>
                  <a:txBody>
                    <a:bodyPr/>
                    <a:lstStyle/>
                    <a:p>
                      <a:pPr algn="ctr" rtl="0"/>
                      <a:r>
                        <a:rPr lang="it-IT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STATO COMPLESSIVO </a:t>
                      </a:r>
                      <a:br>
                        <a:rPr lang="it-IT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it-IT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DEL PROGETTO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RIEPILOGO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Inserisci qui le informazioni sullo stato complessivo e i punti salienti: “Riguadagnato tempo perso nell'ultimo periodo", "QA iniziato due giorni prima del previsto", "Ritardo nel feedback cliente, anche se minimo”.</a:t>
                      </a:r>
                    </a:p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MILESTONE</a:t>
                      </a:r>
                    </a:p>
                    <a:p>
                      <a:pPr algn="ctr"/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Inserisci qui le milestone del progetto.</a:t>
                      </a:r>
                    </a:p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465772" y="5604451"/>
            <a:ext cx="1701993" cy="599819"/>
            <a:chOff x="8339779" y="346394"/>
            <a:chExt cx="1941887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2" y="502980"/>
              <a:ext cx="916667" cy="316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it-IT" sz="12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IN LINEA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Arrow: Straight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130641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5468728" y="5644864"/>
            <a:ext cx="2962050" cy="599819"/>
            <a:chOff x="8862205" y="209758"/>
            <a:chExt cx="2962050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5" y="209758"/>
              <a:ext cx="2962050" cy="599819"/>
              <a:chOff x="8339779" y="346394"/>
              <a:chExt cx="3379546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568203" cy="316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it-IT" sz="12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OSTACOLO / SUPERAMENTO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744070" cy="2727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Stop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73911" y="315208"/>
              <a:ext cx="368060" cy="36806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8640252" y="5653290"/>
            <a:ext cx="2962049" cy="599819"/>
            <a:chOff x="8862202" y="913132"/>
            <a:chExt cx="2962049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2" y="913132"/>
              <a:ext cx="2962049" cy="599819"/>
              <a:chOff x="8339779" y="346394"/>
              <a:chExt cx="3379546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551743" cy="316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it-IT" sz="12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POTENZIALI RISCHI / RITARDI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744070" cy="2727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Warning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956659" y="985338"/>
              <a:ext cx="368060" cy="368060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76950" y="5670670"/>
            <a:ext cx="27295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Scegli un'icona, a destra, che rifletta lo STATO GENERALE DEL PROGETTO. Trascina l'icona e posizionala nella cella in alto a destra.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12B46FA-7737-4BDF-D32C-0D3B720D482A}"/>
              </a:ext>
            </a:extLst>
          </p:cNvPr>
          <p:cNvGrpSpPr/>
          <p:nvPr/>
        </p:nvGrpSpPr>
        <p:grpSpPr>
          <a:xfrm>
            <a:off x="3878441" y="875109"/>
            <a:ext cx="1701993" cy="599819"/>
            <a:chOff x="8339779" y="346394"/>
            <a:chExt cx="1941887" cy="684363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B71C4C-154B-A39C-431F-1A58D4114E90}"/>
                </a:ext>
              </a:extLst>
            </p:cNvPr>
            <p:cNvSpPr txBox="1"/>
            <p:nvPr/>
          </p:nvSpPr>
          <p:spPr>
            <a:xfrm>
              <a:off x="9024142" y="502980"/>
              <a:ext cx="1095903" cy="368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it-IT" sz="15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IN LINEA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2AB2D9F-BEEE-957A-E97A-2D8B4D5EE641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4" name="Graphic 43" descr="Arrow: Straight outline">
                <a:extLst>
                  <a:ext uri="{FF2B5EF4-FFF2-40B4-BE49-F238E27FC236}">
                    <a16:creationId xmlns:a16="http://schemas.microsoft.com/office/drawing/2014/main" id="{F205278C-300D-CF59-DB56-FFBC0AE78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6C5AAFA-5B19-7A07-4813-AC32B3A6812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A616D2-9862-ECA9-A0C3-12C0E83AB764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130641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90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COMPONENTI DEL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COMPONENTI DEL PROGETTO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39814"/>
              </p:ext>
            </p:extLst>
          </p:nvPr>
        </p:nvGraphicFramePr>
        <p:xfrm>
          <a:off x="457802" y="700540"/>
          <a:ext cx="11276391" cy="425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COMPONENTI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PROPRIETARIO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905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888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RISORSE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845388">
                <a:tc>
                  <a:txBody>
                    <a:bodyPr/>
                    <a:lstStyle/>
                    <a:p>
                      <a:pPr algn="l" rtl="0"/>
                      <a:r>
                        <a:rPr lang="it-IT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l" rtl="0"/>
                      <a:r>
                        <a:rPr lang="it-IT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AMBITO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083167" y="5618043"/>
            <a:ext cx="1927428" cy="599819"/>
            <a:chOff x="8339779" y="346394"/>
            <a:chExt cx="2199096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3" y="502980"/>
              <a:ext cx="1514732" cy="316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it-IT" sz="12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NON SUPERATO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Speedometer Low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/>
            </p:blipFill>
            <p:spPr>
              <a:xfrm>
                <a:off x="8442557" y="361951"/>
                <a:ext cx="472532" cy="472533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4" y="845851"/>
              <a:ext cx="1478669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5587468" y="5618043"/>
            <a:ext cx="1526676" cy="599819"/>
            <a:chOff x="8862198" y="209758"/>
            <a:chExt cx="1526676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198" y="209758"/>
              <a:ext cx="1526676" cy="599819"/>
              <a:chOff x="8339779" y="346394"/>
              <a:chExt cx="1741860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1057497" cy="316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it-IT" sz="12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SUPERATO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1026854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Gauge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7633911" y="5592174"/>
            <a:ext cx="1403243" cy="599819"/>
            <a:chOff x="8862204" y="913132"/>
            <a:chExt cx="1403243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4" y="913132"/>
              <a:ext cx="1403243" cy="599819"/>
              <a:chOff x="8339779" y="346394"/>
              <a:chExt cx="1601028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1" y="502980"/>
                <a:ext cx="916666" cy="316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it-IT" sz="12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IN LINEA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903631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Speedometer Middle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293298" y="5670670"/>
            <a:ext cx="250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Scegliere un'icona, a destra, per riflettere lo STATO di ciascun componente. Trascina l'icona e inseriscila in ogni cella della colonna Stato.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B7E10E-AE60-9B8E-7E26-3800D228A127}"/>
              </a:ext>
            </a:extLst>
          </p:cNvPr>
          <p:cNvGrpSpPr/>
          <p:nvPr/>
        </p:nvGrpSpPr>
        <p:grpSpPr>
          <a:xfrm>
            <a:off x="2781725" y="1381395"/>
            <a:ext cx="1560337" cy="599819"/>
            <a:chOff x="8862204" y="913132"/>
            <a:chExt cx="1560337" cy="59981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C8A82DE-41CC-7BF9-63FD-0FC7366796A6}"/>
                </a:ext>
              </a:extLst>
            </p:cNvPr>
            <p:cNvGrpSpPr/>
            <p:nvPr/>
          </p:nvGrpSpPr>
          <p:grpSpPr>
            <a:xfrm>
              <a:off x="8862204" y="913132"/>
              <a:ext cx="1560337" cy="599819"/>
              <a:chOff x="8339779" y="346394"/>
              <a:chExt cx="1780264" cy="684363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E33841-0A39-41D8-EA0D-295F12BC686E}"/>
                  </a:ext>
                </a:extLst>
              </p:cNvPr>
              <p:cNvSpPr txBox="1"/>
              <p:nvPr/>
            </p:nvSpPr>
            <p:spPr>
              <a:xfrm>
                <a:off x="9024141" y="502980"/>
                <a:ext cx="1095902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it-IT" sz="15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IN LINEA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12DDEAC-010E-59C6-EBA4-DD247B71EBFC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4142383-AA3A-3D28-2EB2-FCCD3C0D6B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1109002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9" name="Graphic 18" descr="Speedometer Middle outline">
              <a:extLst>
                <a:ext uri="{FF2B5EF4-FFF2-40B4-BE49-F238E27FC236}">
                  <a16:creationId xmlns:a16="http://schemas.microsoft.com/office/drawing/2014/main" id="{55119FA4-0C6D-34F5-4543-1E58B73F1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70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098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LAVORO SVOLTO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LAVORO SVOLTO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330009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ATTIVITÀ 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PROPRIETARIO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RICEZIONE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it-IT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it-IT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Bullseye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RISCHI E OSTACOLI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RISCHI E OSTACOLI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97803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RISCHIO 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PROPRIETARIO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RICEZIONE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it-IT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it-IT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Warning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5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5227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PUNTI SALIENTI E ASPETTI CHIAVE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PUNTI SALIENTI E ASPETTI CHIAVE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11939"/>
              </p:ext>
            </p:extLst>
          </p:nvPr>
        </p:nvGraphicFramePr>
        <p:xfrm>
          <a:off x="457802" y="987724"/>
          <a:ext cx="11276391" cy="5068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91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</a:tblGrid>
              <a:tr h="506801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Fare un elenco puntato del lavoro principale;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Chi possiede cosa;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Dove i team stanno cambiando rotta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Feedback ricevuti durante la settimana;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ecc.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</a:tbl>
          </a:graphicData>
        </a:graphic>
      </p:graphicFrame>
      <p:pic>
        <p:nvPicPr>
          <p:cNvPr id="12" name="Graphic 11" descr="Key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8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73152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799" y="4610099"/>
              <a:ext cx="792481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22786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1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2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3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4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SCHEDULAZIONE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145302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19" y="4828981"/>
              <a:ext cx="73152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799" y="4610099"/>
              <a:ext cx="792481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800" dirty="0">
                  <a:latin typeface="Century Gothic" panose="020B0502020202020204" pitchFamily="34" charset="0"/>
                </a:rPr>
                <a:t>ATTIVITÀ</a:t>
              </a:r>
            </a:p>
            <a:p>
              <a:endParaRPr lang="it-IT" sz="1800" baseline="0">
                <a:latin typeface="Century Gothic" panose="020B0502020202020204" pitchFamily="34" charset="0"/>
              </a:endParaRPr>
            </a:p>
            <a:p>
              <a:pPr rtl="0"/>
              <a:r>
                <a:rPr lang="it-IT" sz="1800" i="1">
                  <a:latin typeface="Century Gothic" panose="020B0502020202020204" pitchFamily="34" charset="0"/>
                </a:rPr>
                <a:t>STATO</a:t>
              </a:r>
              <a:endParaRPr lang="it-IT" sz="1800" i="1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 dirty="0">
                  <a:latin typeface="Century Gothic" panose="020B0502020202020204" pitchFamily="34" charset="0"/>
                </a:rPr>
                <a:t>Dettagli dell'attività</a:t>
              </a:r>
            </a:p>
            <a:p>
              <a:endParaRPr lang="it-IT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96434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5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6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7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800" u="none" strike="noStrike" dirty="0">
                          <a:effectLst/>
                          <a:latin typeface="Century Gothic" panose="020B0502020202020204" pitchFamily="34" charset="0"/>
                        </a:rPr>
                        <a:t>SETTIMANA 8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SCHEDULAZIONE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2303516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5481</TotalTime>
  <Words>605</Words>
  <Application>Microsoft Office PowerPoint</Application>
  <PresentationFormat>Widescreen</PresentationFormat>
  <Paragraphs>208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Yang Li</cp:lastModifiedBy>
  <cp:revision>36</cp:revision>
  <dcterms:created xsi:type="dcterms:W3CDTF">2022-01-31T17:15:25Z</dcterms:created>
  <dcterms:modified xsi:type="dcterms:W3CDTF">2024-03-10T03:29:32Z</dcterms:modified>
</cp:coreProperties>
</file>