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3" r:id="rId3"/>
    <p:sldId id="368" r:id="rId4"/>
    <p:sldId id="406" r:id="rId5"/>
    <p:sldId id="401" r:id="rId6"/>
    <p:sldId id="408" r:id="rId7"/>
    <p:sldId id="409" r:id="rId8"/>
    <p:sldId id="410" r:id="rId9"/>
    <p:sldId id="411" r:id="rId10"/>
    <p:sldId id="412" r:id="rId11"/>
    <p:sldId id="413" r:id="rId12"/>
    <p:sldId id="400" r:id="rId13"/>
    <p:sldId id="395"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B4D"/>
    <a:srgbClr val="D08A18"/>
    <a:srgbClr val="EDB201"/>
    <a:srgbClr val="EDF3F2"/>
    <a:srgbClr val="A4D0C9"/>
    <a:srgbClr val="003C43"/>
    <a:srgbClr val="00565E"/>
    <a:srgbClr val="007475"/>
    <a:srgbClr val="008081"/>
    <a:srgbClr val="229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17" autoAdjust="0"/>
    <p:restoredTop sz="96327"/>
  </p:normalViewPr>
  <p:slideViewPr>
    <p:cSldViewPr snapToGrid="0" snapToObjects="1">
      <p:cViewPr varScale="1">
        <p:scale>
          <a:sx n="112" d="100"/>
          <a:sy n="112" d="100"/>
        </p:scale>
        <p:origin x="920" y="19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11</a:t>
            </a:fld>
            <a:endParaRPr/>
          </a:p>
        </p:txBody>
      </p:sp>
    </p:spTree>
    <p:extLst>
      <p:ext uri="{BB962C8B-B14F-4D97-AF65-F5344CB8AC3E}">
        <p14:creationId xmlns:p14="http://schemas.microsoft.com/office/powerpoint/2010/main" val="20767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12</a:t>
            </a:fld>
            <a:endParaRPr/>
          </a:p>
        </p:txBody>
      </p:sp>
    </p:spTree>
    <p:extLst>
      <p:ext uri="{BB962C8B-B14F-4D97-AF65-F5344CB8AC3E}">
        <p14:creationId xmlns:p14="http://schemas.microsoft.com/office/powerpoint/2010/main" val="273651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13</a:t>
            </a:fld>
            <a:endParaRPr/>
          </a:p>
        </p:txBody>
      </p:sp>
    </p:spTree>
    <p:extLst>
      <p:ext uri="{BB962C8B-B14F-4D97-AF65-F5344CB8AC3E}">
        <p14:creationId xmlns:p14="http://schemas.microsoft.com/office/powerpoint/2010/main" val="163290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14</a:t>
            </a:fld>
            <a:endParaRPr/>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420817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35820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14246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398494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304132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8</a:t>
            </a:fld>
            <a:endParaRPr/>
          </a:p>
        </p:txBody>
      </p:sp>
    </p:spTree>
    <p:extLst>
      <p:ext uri="{BB962C8B-B14F-4D97-AF65-F5344CB8AC3E}">
        <p14:creationId xmlns:p14="http://schemas.microsoft.com/office/powerpoint/2010/main" val="2253785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9</a:t>
            </a:fld>
            <a:endParaRPr/>
          </a:p>
        </p:txBody>
      </p:sp>
    </p:spTree>
    <p:extLst>
      <p:ext uri="{BB962C8B-B14F-4D97-AF65-F5344CB8AC3E}">
        <p14:creationId xmlns:p14="http://schemas.microsoft.com/office/powerpoint/2010/main" val="426096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10</a:t>
            </a:fld>
            <a:endParaRPr/>
          </a:p>
        </p:txBody>
      </p:sp>
    </p:spTree>
    <p:extLst>
      <p:ext uri="{BB962C8B-B14F-4D97-AF65-F5344CB8AC3E}">
        <p14:creationId xmlns:p14="http://schemas.microsoft.com/office/powerpoint/2010/main" val="258151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36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2/5/24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t.smartsheet.com/try-it?trp=37884&amp;utm_language=IT&amp;utm_source=template-powerpoint&amp;utm_medium=content&amp;utm_campaign=ic-Process+Maturity+Model+Levels+Presentation-powerpoint-37884-it&amp;lpa=ic+Process+Maturity+Model+Levels+Presentation+powerpoint+37884+it"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smartsheet.com/all-about-business-process-management-expert-insigh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D4A7B2-0D94-3B04-9922-0B79E51E7419}"/>
              </a:ext>
            </a:extLst>
          </p:cNvPr>
          <p:cNvPicPr>
            <a:picLocks noChangeAspect="1"/>
          </p:cNvPicPr>
          <p:nvPr/>
        </p:nvPicPr>
        <p:blipFill>
          <a:blip r:embed="rId2"/>
          <a:stretch>
            <a:fillRect/>
          </a:stretch>
        </p:blipFill>
        <p:spPr>
          <a:xfrm>
            <a:off x="-1" y="0"/>
            <a:ext cx="12191999"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323377" cy="954107"/>
          </a:xfrm>
          <a:prstGeom prst="rect">
            <a:avLst/>
          </a:prstGeom>
          <a:noFill/>
        </p:spPr>
        <p:txBody>
          <a:bodyPr wrap="square" rtlCol="0">
            <a:spAutoFit/>
          </a:bodyPr>
          <a:lstStyle/>
          <a:p>
            <a:pPr rtl="0"/>
            <a:r>
              <a:rPr lang="it-IT" sz="2800" b="1" dirty="0">
                <a:solidFill>
                  <a:schemeClr val="tx1">
                    <a:lumMod val="75000"/>
                    <a:lumOff val="25000"/>
                  </a:schemeClr>
                </a:solidFill>
                <a:latin typeface="Century Gothic" panose="020B0502020202020204" pitchFamily="34" charset="0"/>
              </a:rPr>
              <a:t>MODELLO DEI LIVELLI DI MATURITÀ DEI PROCESSI</a:t>
            </a:r>
          </a:p>
        </p:txBody>
      </p:sp>
      <p:sp>
        <p:nvSpPr>
          <p:cNvPr id="92" name="TextBox 91">
            <a:extLst>
              <a:ext uri="{FF2B5EF4-FFF2-40B4-BE49-F238E27FC236}">
                <a16:creationId xmlns:a16="http://schemas.microsoft.com/office/drawing/2014/main" id="{15002CF0-EA59-CE43-9D0C-B9955C66D425}"/>
              </a:ext>
            </a:extLst>
          </p:cNvPr>
          <p:cNvSpPr txBox="1"/>
          <p:nvPr/>
        </p:nvSpPr>
        <p:spPr>
          <a:xfrm>
            <a:off x="373945" y="3561293"/>
            <a:ext cx="6056592" cy="677108"/>
          </a:xfrm>
          <a:prstGeom prst="rect">
            <a:avLst/>
          </a:prstGeom>
          <a:noFill/>
        </p:spPr>
        <p:txBody>
          <a:bodyPr wrap="square" rtlCol="0">
            <a:spAutoFit/>
          </a:bodyPr>
          <a:lstStyle/>
          <a:p>
            <a:pPr rtl="0"/>
            <a:r>
              <a:rPr lang="it-IT" sz="3800" dirty="0">
                <a:latin typeface="Century Gothic" panose="020B0502020202020204" pitchFamily="34" charset="0"/>
              </a:rPr>
              <a:t>[Sottotitolo discussione]</a:t>
            </a:r>
          </a:p>
        </p:txBody>
      </p:sp>
      <p:sp>
        <p:nvSpPr>
          <p:cNvPr id="12" name="TextBox 11">
            <a:extLst>
              <a:ext uri="{FF2B5EF4-FFF2-40B4-BE49-F238E27FC236}">
                <a16:creationId xmlns:a16="http://schemas.microsoft.com/office/drawing/2014/main" id="{E6138981-03C3-494F-8F6E-EB790F07F244}"/>
              </a:ext>
            </a:extLst>
          </p:cNvPr>
          <p:cNvSpPr txBox="1"/>
          <p:nvPr/>
        </p:nvSpPr>
        <p:spPr>
          <a:xfrm>
            <a:off x="373946" y="1784273"/>
            <a:ext cx="8331440" cy="1508105"/>
          </a:xfrm>
          <a:prstGeom prst="rect">
            <a:avLst/>
          </a:prstGeom>
          <a:noFill/>
        </p:spPr>
        <p:txBody>
          <a:bodyPr wrap="square" rtlCol="0">
            <a:spAutoFit/>
          </a:bodyPr>
          <a:lstStyle/>
          <a:p>
            <a:pPr rtl="0"/>
            <a:r>
              <a:rPr lang="it-IT" sz="4600" dirty="0">
                <a:solidFill>
                  <a:schemeClr val="tx1">
                    <a:lumMod val="65000"/>
                    <a:lumOff val="35000"/>
                  </a:schemeClr>
                </a:solidFill>
                <a:latin typeface="Century Gothic" panose="020B0502020202020204" pitchFamily="34" charset="0"/>
              </a:rPr>
              <a:t>Introduzione alla maturità dei processi</a:t>
            </a:r>
          </a:p>
        </p:txBody>
      </p:sp>
      <p:sp>
        <p:nvSpPr>
          <p:cNvPr id="2" name="TextBox 1">
            <a:extLst>
              <a:ext uri="{FF2B5EF4-FFF2-40B4-BE49-F238E27FC236}">
                <a16:creationId xmlns:a16="http://schemas.microsoft.com/office/drawing/2014/main" id="{A063B169-A505-AEC9-C7B5-4916788CF27D}"/>
              </a:ext>
            </a:extLst>
          </p:cNvPr>
          <p:cNvSpPr txBox="1"/>
          <p:nvPr/>
        </p:nvSpPr>
        <p:spPr>
          <a:xfrm>
            <a:off x="552991" y="4991656"/>
            <a:ext cx="1295687" cy="338554"/>
          </a:xfrm>
          <a:prstGeom prst="rect">
            <a:avLst/>
          </a:prstGeom>
          <a:noFill/>
        </p:spPr>
        <p:txBody>
          <a:bodyPr wrap="square" rtlCol="0">
            <a:spAutoFit/>
          </a:bodyPr>
          <a:lstStyle/>
          <a:p>
            <a:pPr rtl="0"/>
            <a:r>
              <a:rPr lang="it-IT" sz="1600">
                <a:solidFill>
                  <a:schemeClr val="tx1">
                    <a:lumMod val="65000"/>
                    <a:lumOff val="35000"/>
                  </a:schemeClr>
                </a:solidFill>
                <a:latin typeface="Century Gothic" panose="020B0502020202020204" pitchFamily="34" charset="0"/>
              </a:rPr>
              <a:t>00/00/0000</a:t>
            </a:r>
          </a:p>
        </p:txBody>
      </p:sp>
      <p:pic>
        <p:nvPicPr>
          <p:cNvPr id="3" name="Picture 2">
            <a:hlinkClick r:id="rId3"/>
            <a:extLst>
              <a:ext uri="{FF2B5EF4-FFF2-40B4-BE49-F238E27FC236}">
                <a16:creationId xmlns:a16="http://schemas.microsoft.com/office/drawing/2014/main" id="{A8DBBB5C-F852-9276-36C2-5291717072B7}"/>
              </a:ext>
            </a:extLst>
          </p:cNvPr>
          <p:cNvPicPr>
            <a:picLocks noChangeAspect="1"/>
          </p:cNvPicPr>
          <p:nvPr/>
        </p:nvPicPr>
        <p:blipFill>
          <a:blip r:embed="rId4"/>
          <a:stretch>
            <a:fillRect/>
          </a:stretch>
        </p:blipFill>
        <p:spPr>
          <a:xfrm>
            <a:off x="9120413" y="253847"/>
            <a:ext cx="2771140" cy="408758"/>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B67C67-0F25-E8E8-3726-B258D9230E08}"/>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8</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7" y="248400"/>
            <a:ext cx="6773679" cy="584775"/>
          </a:xfrm>
          <a:prstGeom prst="rect">
            <a:avLst/>
          </a:prstGeom>
          <a:noFill/>
        </p:spPr>
        <p:txBody>
          <a:bodyPr wrap="square" rtlCol="0">
            <a:spAutoFit/>
          </a:bodyPr>
          <a:lstStyle/>
          <a:p>
            <a:pPr rtl="0"/>
            <a:r>
              <a:rPr lang="it-IT" sz="3200" dirty="0">
                <a:solidFill>
                  <a:srgbClr val="609188"/>
                </a:solidFill>
                <a:latin typeface="Century Gothic" panose="020B0502020202020204" pitchFamily="34" charset="0"/>
              </a:rPr>
              <a:t>Process Performance Index (PPI)</a:t>
            </a:r>
          </a:p>
        </p:txBody>
      </p:sp>
      <p:graphicFrame>
        <p:nvGraphicFramePr>
          <p:cNvPr id="6" name="Google Shape;246;p17">
            <a:extLst>
              <a:ext uri="{FF2B5EF4-FFF2-40B4-BE49-F238E27FC236}">
                <a16:creationId xmlns:a16="http://schemas.microsoft.com/office/drawing/2014/main" id="{CA7737B9-84DE-4ED7-5C78-44BC8CA700F9}"/>
              </a:ext>
            </a:extLst>
          </p:cNvPr>
          <p:cNvGraphicFramePr/>
          <p:nvPr>
            <p:extLst>
              <p:ext uri="{D42A27DB-BD31-4B8C-83A1-F6EECF244321}">
                <p14:modId xmlns:p14="http://schemas.microsoft.com/office/powerpoint/2010/main" val="1189645321"/>
              </p:ext>
            </p:extLst>
          </p:nvPr>
        </p:nvGraphicFramePr>
        <p:xfrm>
          <a:off x="480701" y="1573082"/>
          <a:ext cx="10237456" cy="2773354"/>
        </p:xfrm>
        <a:graphic>
          <a:graphicData uri="http://schemas.openxmlformats.org/drawingml/2006/table">
            <a:tbl>
              <a:tblPr>
                <a:noFill/>
              </a:tblPr>
              <a:tblGrid>
                <a:gridCol w="10237456">
                  <a:extLst>
                    <a:ext uri="{9D8B030D-6E8A-4147-A177-3AD203B41FA5}">
                      <a16:colId xmlns:a16="http://schemas.microsoft.com/office/drawing/2014/main" val="20000"/>
                    </a:ext>
                  </a:extLst>
                </a:gridCol>
              </a:tblGrid>
              <a:tr h="2773354">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it-IT" sz="1800" dirty="0">
                          <a:latin typeface="Century Gothic" panose="020B0502020202020204" pitchFamily="34" charset="0"/>
                        </a:rPr>
                        <a:t>Formulato dai consulenti Geary Rummler e Alan Brache </a:t>
                      </a:r>
                    </a:p>
                    <a:p>
                      <a:pPr marL="457200" marR="0" lvl="0" indent="-330200" algn="l" rtl="0">
                        <a:lnSpc>
                          <a:spcPct val="100000"/>
                        </a:lnSpc>
                        <a:spcBef>
                          <a:spcPts val="0"/>
                        </a:spcBef>
                        <a:spcAft>
                          <a:spcPts val="1400"/>
                        </a:spcAft>
                        <a:buClr>
                          <a:srgbClr val="4BA895"/>
                        </a:buClr>
                        <a:buSzPts val="1600"/>
                        <a:buFont typeface="Century Gothic"/>
                        <a:buChar char="●"/>
                      </a:pPr>
                      <a:r>
                        <a:rPr lang="it-IT" sz="1800" dirty="0">
                          <a:latin typeface="Century Gothic" panose="020B0502020202020204" pitchFamily="34" charset="0"/>
                        </a:rPr>
                        <a:t>Usa una semplice valutazione basata su 10 domande</a:t>
                      </a:r>
                    </a:p>
                    <a:p>
                      <a:pPr marL="457200" marR="0" lvl="0" indent="-330200" algn="l" rtl="0">
                        <a:lnSpc>
                          <a:spcPct val="100000"/>
                        </a:lnSpc>
                        <a:spcBef>
                          <a:spcPts val="0"/>
                        </a:spcBef>
                        <a:spcAft>
                          <a:spcPts val="1400"/>
                        </a:spcAft>
                        <a:buClr>
                          <a:srgbClr val="4BA895"/>
                        </a:buClr>
                        <a:buSzPts val="1600"/>
                        <a:buFont typeface="Century Gothic"/>
                        <a:buChar char="●"/>
                      </a:pPr>
                      <a:r>
                        <a:rPr lang="it-IT" sz="1800" dirty="0">
                          <a:latin typeface="Century Gothic" panose="020B0502020202020204" pitchFamily="34" charset="0"/>
                        </a:rPr>
                        <a:t>Assegna un punteggio per le fasi di avvio, </a:t>
                      </a:r>
                      <a:br>
                        <a:rPr lang="en-US" sz="1800" dirty="0">
                          <a:latin typeface="Century Gothic" panose="020B0502020202020204" pitchFamily="34" charset="0"/>
                        </a:rPr>
                      </a:br>
                      <a:r>
                        <a:rPr lang="it-IT" sz="1800" dirty="0">
                          <a:latin typeface="Century Gothic" panose="020B0502020202020204" pitchFamily="34" charset="0"/>
                        </a:rPr>
                        <a:t>evoluzione e padronanza della gestione </a:t>
                      </a:r>
                      <a:br>
                        <a:rPr lang="en-US" sz="1800" dirty="0">
                          <a:latin typeface="Century Gothic" panose="020B0502020202020204" pitchFamily="34" charset="0"/>
                        </a:rPr>
                      </a:br>
                      <a:r>
                        <a:rPr lang="it-IT" sz="1800" dirty="0">
                          <a:latin typeface="Century Gothic" panose="020B0502020202020204" pitchFamily="34" charset="0"/>
                        </a:rPr>
                        <a:t>dei processi</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7" name="Rectangle 6">
            <a:extLst>
              <a:ext uri="{FF2B5EF4-FFF2-40B4-BE49-F238E27FC236}">
                <a16:creationId xmlns:a16="http://schemas.microsoft.com/office/drawing/2014/main" id="{187E4AA4-9BEA-6F4B-920F-CD8AEA1C7331}"/>
              </a:ext>
            </a:extLst>
          </p:cNvPr>
          <p:cNvSpPr/>
          <p:nvPr/>
        </p:nvSpPr>
        <p:spPr>
          <a:xfrm>
            <a:off x="6312460" y="5919517"/>
            <a:ext cx="5854140"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it-IT" sz="6600" dirty="0">
                <a:solidFill>
                  <a:schemeClr val="bg1"/>
                </a:solidFill>
                <a:latin typeface="Century Gothic" panose="020B0502020202020204" pitchFamily="34" charset="0"/>
              </a:rPr>
              <a:t>PIP</a:t>
            </a:r>
          </a:p>
        </p:txBody>
      </p:sp>
    </p:spTree>
    <p:extLst>
      <p:ext uri="{BB962C8B-B14F-4D97-AF65-F5344CB8AC3E}">
        <p14:creationId xmlns:p14="http://schemas.microsoft.com/office/powerpoint/2010/main" val="192962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ound Diagonal Corner Rectangle 19">
            <a:extLst>
              <a:ext uri="{FF2B5EF4-FFF2-40B4-BE49-F238E27FC236}">
                <a16:creationId xmlns:a16="http://schemas.microsoft.com/office/drawing/2014/main" id="{66DD1D5C-5CE9-B5FB-20B0-C1F82A754D28}"/>
              </a:ext>
            </a:extLst>
          </p:cNvPr>
          <p:cNvSpPr/>
          <p:nvPr/>
        </p:nvSpPr>
        <p:spPr>
          <a:xfrm>
            <a:off x="469625" y="3935266"/>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it-IT" sz="2400">
                <a:solidFill>
                  <a:schemeClr val="bg1"/>
                </a:solidFill>
                <a:latin typeface="Century Gothic" panose="020B0502020202020204" pitchFamily="34" charset="0"/>
              </a:rPr>
              <a:t>Ad hoc</a:t>
            </a:r>
          </a:p>
        </p:txBody>
      </p:sp>
      <p:sp>
        <p:nvSpPr>
          <p:cNvPr id="21" name="Round Diagonal Corner Rectangle 20">
            <a:extLst>
              <a:ext uri="{FF2B5EF4-FFF2-40B4-BE49-F238E27FC236}">
                <a16:creationId xmlns:a16="http://schemas.microsoft.com/office/drawing/2014/main" id="{ED329C1F-35F5-C6DF-BAEA-6ED795B5C451}"/>
              </a:ext>
            </a:extLst>
          </p:cNvPr>
          <p:cNvSpPr/>
          <p:nvPr/>
        </p:nvSpPr>
        <p:spPr>
          <a:xfrm>
            <a:off x="2773827" y="3423319"/>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it-IT" sz="2400">
                <a:solidFill>
                  <a:schemeClr val="bg1"/>
                </a:solidFill>
                <a:latin typeface="Century Gothic" panose="020B0502020202020204" pitchFamily="34" charset="0"/>
              </a:rPr>
              <a:t>Definito</a:t>
            </a:r>
          </a:p>
        </p:txBody>
      </p:sp>
      <p:sp>
        <p:nvSpPr>
          <p:cNvPr id="22" name="Round Diagonal Corner Rectangle 21">
            <a:extLst>
              <a:ext uri="{FF2B5EF4-FFF2-40B4-BE49-F238E27FC236}">
                <a16:creationId xmlns:a16="http://schemas.microsoft.com/office/drawing/2014/main" id="{FC90A4D0-3BF6-1ED6-A092-5F86A23A0D3A}"/>
              </a:ext>
            </a:extLst>
          </p:cNvPr>
          <p:cNvSpPr/>
          <p:nvPr/>
        </p:nvSpPr>
        <p:spPr>
          <a:xfrm>
            <a:off x="5078029" y="2911371"/>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it-IT" sz="2400">
                <a:solidFill>
                  <a:schemeClr val="bg1"/>
                </a:solidFill>
                <a:latin typeface="Century Gothic" panose="020B0502020202020204" pitchFamily="34" charset="0"/>
              </a:rPr>
              <a:t>Collegato</a:t>
            </a:r>
          </a:p>
        </p:txBody>
      </p:sp>
      <p:sp>
        <p:nvSpPr>
          <p:cNvPr id="23" name="Round Diagonal Corner Rectangle 22">
            <a:extLst>
              <a:ext uri="{FF2B5EF4-FFF2-40B4-BE49-F238E27FC236}">
                <a16:creationId xmlns:a16="http://schemas.microsoft.com/office/drawing/2014/main" id="{85E03AEA-6ADA-6D6A-5796-150930701B62}"/>
              </a:ext>
            </a:extLst>
          </p:cNvPr>
          <p:cNvSpPr/>
          <p:nvPr/>
        </p:nvSpPr>
        <p:spPr>
          <a:xfrm>
            <a:off x="7382231" y="2399423"/>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it-IT" sz="2400">
                <a:solidFill>
                  <a:schemeClr val="bg1"/>
                </a:solidFill>
                <a:latin typeface="Century Gothic" panose="020B0502020202020204" pitchFamily="34" charset="0"/>
              </a:rPr>
              <a:t>Integrato</a:t>
            </a:r>
          </a:p>
        </p:txBody>
      </p:sp>
      <p:sp>
        <p:nvSpPr>
          <p:cNvPr id="24" name="Round Diagonal Corner Rectangle 23">
            <a:extLst>
              <a:ext uri="{FF2B5EF4-FFF2-40B4-BE49-F238E27FC236}">
                <a16:creationId xmlns:a16="http://schemas.microsoft.com/office/drawing/2014/main" id="{6D324E62-E076-C771-42BB-CC7A4A0555FD}"/>
              </a:ext>
            </a:extLst>
          </p:cNvPr>
          <p:cNvSpPr/>
          <p:nvPr/>
        </p:nvSpPr>
        <p:spPr>
          <a:xfrm>
            <a:off x="9686434" y="1887475"/>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it-IT" sz="2400">
                <a:solidFill>
                  <a:schemeClr val="bg1"/>
                </a:solidFill>
                <a:latin typeface="Century Gothic" panose="020B0502020202020204" pitchFamily="34" charset="0"/>
              </a:rPr>
              <a:t>Esteso</a:t>
            </a:r>
          </a:p>
        </p:txBody>
      </p:sp>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184626816"/>
              </p:ext>
            </p:extLst>
          </p:nvPr>
        </p:nvGraphicFramePr>
        <p:xfrm>
          <a:off x="480700" y="1414799"/>
          <a:ext cx="6178517" cy="2028404"/>
        </p:xfrm>
        <a:graphic>
          <a:graphicData uri="http://schemas.openxmlformats.org/drawingml/2006/table">
            <a:tbl>
              <a:tblPr>
                <a:noFill/>
              </a:tblPr>
              <a:tblGrid>
                <a:gridCol w="6178517">
                  <a:extLst>
                    <a:ext uri="{9D8B030D-6E8A-4147-A177-3AD203B41FA5}">
                      <a16:colId xmlns:a16="http://schemas.microsoft.com/office/drawing/2014/main" val="20000"/>
                    </a:ext>
                  </a:extLst>
                </a:gridCol>
              </a:tblGrid>
              <a:tr h="2028404">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it-IT" sz="1800" dirty="0">
                          <a:latin typeface="Century Gothic" panose="020B0502020202020204" pitchFamily="34" charset="0"/>
                        </a:rPr>
                        <a:t>Assegna un punteggio per le fasi di avvio, evoluzione e padronanza della gestione dei processi </a:t>
                      </a:r>
                    </a:p>
                    <a:p>
                      <a:pPr marL="457200" marR="0" lvl="0" indent="-330200" algn="l" rtl="0">
                        <a:lnSpc>
                          <a:spcPct val="100000"/>
                        </a:lnSpc>
                        <a:spcBef>
                          <a:spcPts val="0"/>
                        </a:spcBef>
                        <a:spcAft>
                          <a:spcPts val="1400"/>
                        </a:spcAft>
                        <a:buClr>
                          <a:srgbClr val="4BA895"/>
                        </a:buClr>
                        <a:buSzPts val="1600"/>
                        <a:buFont typeface="Century Gothic"/>
                        <a:buChar char="●"/>
                      </a:pPr>
                      <a:r>
                        <a:rPr lang="it-IT" sz="1800" dirty="0">
                          <a:latin typeface="Century Gothic" panose="020B0502020202020204" pitchFamily="34" charset="0"/>
                        </a:rPr>
                        <a:t>Ora include cinque livelli:</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12099"/>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it-IT" sz="2400">
                <a:solidFill>
                  <a:schemeClr val="bg1"/>
                </a:solidFill>
                <a:latin typeface="Century Gothic" panose="020B0502020202020204" pitchFamily="34" charset="0"/>
              </a:rPr>
              <a:t>Ad hoc</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3828" y="3500152"/>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it-IT" sz="2400" dirty="0">
                <a:solidFill>
                  <a:schemeClr val="bg1"/>
                </a:solidFill>
                <a:latin typeface="Century Gothic" panose="020B0502020202020204" pitchFamily="34" charset="0"/>
              </a:rPr>
              <a:t>Definito</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78030" y="2988204"/>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it-IT" sz="2400" dirty="0">
                <a:solidFill>
                  <a:schemeClr val="bg1"/>
                </a:solidFill>
                <a:latin typeface="Century Gothic" panose="020B0502020202020204" pitchFamily="34" charset="0"/>
              </a:rPr>
              <a:t>Collegato</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2232" y="2476256"/>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it-IT" sz="2400">
                <a:solidFill>
                  <a:schemeClr val="bg1"/>
                </a:solidFill>
                <a:latin typeface="Century Gothic" panose="020B0502020202020204" pitchFamily="34" charset="0"/>
              </a:rPr>
              <a:t>Integrato</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6435" y="1964308"/>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it-IT" sz="2400">
                <a:solidFill>
                  <a:schemeClr val="bg1"/>
                </a:solidFill>
                <a:latin typeface="Century Gothic" panose="020B0502020202020204" pitchFamily="34" charset="0"/>
              </a:rPr>
              <a:t>Esteso</a:t>
            </a:r>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77258" y="5550387"/>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5649349"/>
            <a:ext cx="383438"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1</a:t>
            </a:r>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1460" y="5038115"/>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146219"/>
            <a:ext cx="383438"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2</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9" y="248400"/>
            <a:ext cx="8973955" cy="1116710"/>
          </a:xfrm>
          <a:prstGeom prst="rect">
            <a:avLst/>
          </a:prstGeom>
          <a:noFill/>
        </p:spPr>
        <p:txBody>
          <a:bodyPr wrap="square" rtlCol="0">
            <a:spAutoFit/>
          </a:bodyPr>
          <a:lstStyle/>
          <a:p>
            <a:pPr rtl="0"/>
            <a:r>
              <a:rPr lang="it-IT" sz="3200" dirty="0">
                <a:solidFill>
                  <a:srgbClr val="609188"/>
                </a:solidFill>
                <a:latin typeface="Century Gothic" panose="020B0502020202020204" pitchFamily="34" charset="0"/>
              </a:rPr>
              <a:t>Modello Business Process Orientation Maturity Model (BPOMM) di McCormack</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9</a:t>
            </a:r>
          </a:p>
        </p:txBody>
      </p:sp>
      <p:sp>
        <p:nvSpPr>
          <p:cNvPr id="12" name="Rectangle 11">
            <a:extLst>
              <a:ext uri="{FF2B5EF4-FFF2-40B4-BE49-F238E27FC236}">
                <a16:creationId xmlns:a16="http://schemas.microsoft.com/office/drawing/2014/main" id="{668CF45C-411A-F7AD-400B-C15A9B07A583}"/>
              </a:ext>
            </a:extLst>
          </p:cNvPr>
          <p:cNvSpPr/>
          <p:nvPr/>
        </p:nvSpPr>
        <p:spPr>
          <a:xfrm>
            <a:off x="5929022" y="5919517"/>
            <a:ext cx="6237578"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it-IT" sz="6600" dirty="0">
                <a:solidFill>
                  <a:srgbClr val="D08A18"/>
                </a:solidFill>
                <a:latin typeface="Century Gothic" panose="020B0502020202020204" pitchFamily="34" charset="0"/>
              </a:rPr>
              <a:t>BPOMM</a:t>
            </a:r>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85662" y="4525844"/>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4643089"/>
            <a:ext cx="383438"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3</a:t>
            </a:r>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89864" y="4013573"/>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139959"/>
            <a:ext cx="383438"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4</a:t>
            </a:r>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501302"/>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5" name="TextBox 74">
            <a:extLst>
              <a:ext uri="{FF2B5EF4-FFF2-40B4-BE49-F238E27FC236}">
                <a16:creationId xmlns:a16="http://schemas.microsoft.com/office/drawing/2014/main" id="{CD12D9B6-534B-92C4-7B18-298E28EB613F}"/>
              </a:ext>
            </a:extLst>
          </p:cNvPr>
          <p:cNvSpPr txBox="1"/>
          <p:nvPr/>
        </p:nvSpPr>
        <p:spPr>
          <a:xfrm>
            <a:off x="9760804" y="3012112"/>
            <a:ext cx="1926100" cy="461665"/>
          </a:xfrm>
          <a:prstGeom prst="rect">
            <a:avLst/>
          </a:prstGeom>
          <a:noFill/>
        </p:spPr>
        <p:txBody>
          <a:bodyPr wrap="square" rtlCol="0">
            <a:spAutoFit/>
          </a:bodyPr>
          <a:lstStyle/>
          <a:p>
            <a:pPr algn="ctr" rtl="0">
              <a:spcAft>
                <a:spcPts val="1400"/>
              </a:spcAft>
              <a:buClr>
                <a:srgbClr val="DFF1E9"/>
              </a:buClr>
              <a:buSzPct val="125000"/>
            </a:pPr>
            <a:r>
              <a:rPr lang="it-IT" sz="1200" dirty="0">
                <a:solidFill>
                  <a:schemeClr val="bg1"/>
                </a:solidFill>
                <a:latin typeface="Century Gothic" panose="020B0502020202020204" pitchFamily="34" charset="0"/>
              </a:rPr>
              <a:t>integrato con la rete della supply chain</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3636829"/>
            <a:ext cx="383439"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5</a:t>
            </a:r>
          </a:p>
        </p:txBody>
      </p:sp>
    </p:spTree>
    <p:extLst>
      <p:ext uri="{BB962C8B-B14F-4D97-AF65-F5344CB8AC3E}">
        <p14:creationId xmlns:p14="http://schemas.microsoft.com/office/powerpoint/2010/main" val="50097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EAF4F2"/>
            </a:gs>
            <a:gs pos="65000">
              <a:srgbClr val="C8E6E1">
                <a:alpha val="60000"/>
              </a:srgbClr>
            </a:gs>
          </a:gsLst>
          <a:lin ang="2700000" scaled="0"/>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3EABC52-3450-7E24-FDF6-EAB34F103432}"/>
              </a:ext>
            </a:extLst>
          </p:cNvPr>
          <p:cNvSpPr txBox="1"/>
          <p:nvPr/>
        </p:nvSpPr>
        <p:spPr>
          <a:xfrm>
            <a:off x="808892" y="1170353"/>
            <a:ext cx="10090756" cy="923330"/>
          </a:xfrm>
          <a:prstGeom prst="rect">
            <a:avLst/>
          </a:prstGeom>
          <a:noFill/>
        </p:spPr>
        <p:txBody>
          <a:bodyPr wrap="square" rtlCol="0">
            <a:spAutoFit/>
          </a:bodyPr>
          <a:lstStyle/>
          <a:p>
            <a:pPr rtl="0"/>
            <a:r>
              <a:rPr lang="it-IT" dirty="0">
                <a:latin typeface="Century Gothic" panose="020B0502020202020204" pitchFamily="34" charset="0"/>
              </a:rPr>
              <a:t>Lorem ipsum dolor sit amet, consectetur adipiscing elit, sed do eiusmod tempor incididunt ut labore et dolore magna aliqua. Ut enim ad minim veniam, quis nostrud exercitation ullamco laboris nisi ut aliquip ex ea commodo consequat.</a:t>
            </a:r>
          </a:p>
        </p:txBody>
      </p:sp>
      <p:sp>
        <p:nvSpPr>
          <p:cNvPr id="4" name="TextBox 3">
            <a:extLst>
              <a:ext uri="{FF2B5EF4-FFF2-40B4-BE49-F238E27FC236}">
                <a16:creationId xmlns:a16="http://schemas.microsoft.com/office/drawing/2014/main" id="{3BB4F20E-7E22-E8E8-CCDD-124F7425DF61}"/>
              </a:ext>
            </a:extLst>
          </p:cNvPr>
          <p:cNvSpPr txBox="1"/>
          <p:nvPr/>
        </p:nvSpPr>
        <p:spPr>
          <a:xfrm>
            <a:off x="808891" y="2727677"/>
            <a:ext cx="3621859" cy="3221395"/>
          </a:xfrm>
          <a:prstGeom prst="rect">
            <a:avLst/>
          </a:prstGeom>
          <a:noFill/>
        </p:spPr>
        <p:txBody>
          <a:bodyPr wrap="square" rtlCol="0">
            <a:spAutoFit/>
          </a:bodyPr>
          <a:lstStyle/>
          <a:p>
            <a:pPr marL="285750" indent="-285750" rtl="0">
              <a:spcAft>
                <a:spcPts val="1400"/>
              </a:spcAft>
              <a:buClr>
                <a:srgbClr val="4BA895"/>
              </a:buClr>
              <a:buSzPct val="125000"/>
              <a:buFont typeface="Arial" panose="020B0604020202020204" pitchFamily="34" charset="0"/>
              <a:buChar char="•"/>
            </a:pPr>
            <a:r>
              <a:rPr lang="it-IT" dirty="0">
                <a:latin typeface="Century Gothic" panose="020B0502020202020204" pitchFamily="34" charset="0"/>
              </a:rPr>
              <a:t>Lorem ipsum dolor sit amet, consectetur adipiscing elit, sed do eiusmod tempor incididunt ut labore et dolore magna aliqua.</a:t>
            </a:r>
          </a:p>
          <a:p>
            <a:pPr marL="285750" indent="-285750" rtl="0">
              <a:spcAft>
                <a:spcPts val="1400"/>
              </a:spcAft>
              <a:buClr>
                <a:srgbClr val="4BA895"/>
              </a:buClr>
              <a:buSzPct val="125000"/>
              <a:buFont typeface="Arial" panose="020B0604020202020204" pitchFamily="34" charset="0"/>
              <a:buChar char="•"/>
            </a:pPr>
            <a:r>
              <a:rPr lang="it-IT" dirty="0">
                <a:latin typeface="Century Gothic" panose="020B0502020202020204" pitchFamily="34" charset="0"/>
              </a:rPr>
              <a:t>Nulla pharetra diam sit amet nisl.</a:t>
            </a:r>
          </a:p>
          <a:p>
            <a:pPr marL="285750" indent="-285750" rtl="0">
              <a:spcAft>
                <a:spcPts val="1400"/>
              </a:spcAft>
              <a:buClr>
                <a:srgbClr val="4BA895"/>
              </a:buClr>
              <a:buSzPct val="125000"/>
              <a:buFont typeface="Arial" panose="020B0604020202020204" pitchFamily="34" charset="0"/>
              <a:buChar char="•"/>
            </a:pPr>
            <a:r>
              <a:rPr lang="it-IT" dirty="0">
                <a:latin typeface="Century Gothic" panose="020B0502020202020204" pitchFamily="34" charset="0"/>
              </a:rPr>
              <a:t>Vitae semper quis lectus nulla at volutpat diam ut venenatis.</a:t>
            </a:r>
          </a:p>
        </p:txBody>
      </p:sp>
      <p:sp>
        <p:nvSpPr>
          <p:cNvPr id="5" name="TextBox 4">
            <a:extLst>
              <a:ext uri="{FF2B5EF4-FFF2-40B4-BE49-F238E27FC236}">
                <a16:creationId xmlns:a16="http://schemas.microsoft.com/office/drawing/2014/main" id="{0EDFFF15-6E77-F8DA-7E9F-DB5C3F3FD6F3}"/>
              </a:ext>
            </a:extLst>
          </p:cNvPr>
          <p:cNvSpPr txBox="1"/>
          <p:nvPr/>
        </p:nvSpPr>
        <p:spPr>
          <a:xfrm>
            <a:off x="786848" y="248400"/>
            <a:ext cx="2371162" cy="584775"/>
          </a:xfrm>
          <a:prstGeom prst="rect">
            <a:avLst/>
          </a:prstGeom>
          <a:noFill/>
        </p:spPr>
        <p:txBody>
          <a:bodyPr wrap="none" rtlCol="0">
            <a:spAutoFit/>
          </a:bodyPr>
          <a:lstStyle/>
          <a:p>
            <a:pPr rtl="0"/>
            <a:r>
              <a:rPr lang="it-IT" sz="3200">
                <a:solidFill>
                  <a:srgbClr val="609188"/>
                </a:solidFill>
                <a:latin typeface="Century Gothic" panose="020B0502020202020204" pitchFamily="34" charset="0"/>
              </a:rPr>
              <a:t>Commenti</a:t>
            </a:r>
          </a:p>
        </p:txBody>
      </p:sp>
      <p:pic>
        <p:nvPicPr>
          <p:cNvPr id="2" name="Picture 1">
            <a:extLst>
              <a:ext uri="{FF2B5EF4-FFF2-40B4-BE49-F238E27FC236}">
                <a16:creationId xmlns:a16="http://schemas.microsoft.com/office/drawing/2014/main" id="{C0FC1994-8BD9-0213-E7A5-DDA8D41DC8CB}"/>
              </a:ext>
            </a:extLst>
          </p:cNvPr>
          <p:cNvPicPr>
            <a:picLocks noChangeAspect="1"/>
          </p:cNvPicPr>
          <p:nvPr/>
        </p:nvPicPr>
        <p:blipFill>
          <a:blip r:embed="rId3"/>
          <a:stretch>
            <a:fillRect/>
          </a:stretch>
        </p:blipFill>
        <p:spPr>
          <a:xfrm>
            <a:off x="6705600" y="3649739"/>
            <a:ext cx="5486400" cy="3060700"/>
          </a:xfrm>
          <a:prstGeom prst="rect">
            <a:avLst/>
          </a:prstGeom>
        </p:spPr>
      </p:pic>
    </p:spTree>
    <p:extLst>
      <p:ext uri="{BB962C8B-B14F-4D97-AF65-F5344CB8AC3E}">
        <p14:creationId xmlns:p14="http://schemas.microsoft.com/office/powerpoint/2010/main" val="424769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34BED58-3B42-2B7D-EA97-D4E140F09266}"/>
              </a:ext>
            </a:extLst>
          </p:cNvPr>
          <p:cNvPicPr>
            <a:picLocks noChangeAspect="1"/>
          </p:cNvPicPr>
          <p:nvPr/>
        </p:nvPicPr>
        <p:blipFill>
          <a:blip r:embed="rId3"/>
          <a:stretch>
            <a:fillRect/>
          </a:stretch>
        </p:blipFill>
        <p:spPr>
          <a:xfrm>
            <a:off x="5537200" y="0"/>
            <a:ext cx="6654800" cy="6858000"/>
          </a:xfrm>
          <a:prstGeom prst="rect">
            <a:avLst/>
          </a:prstGeom>
        </p:spPr>
      </p:pic>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6205013"/>
            <a:ext cx="5162255" cy="307777"/>
          </a:xfrm>
          <a:prstGeom prst="rect">
            <a:avLst/>
          </a:prstGeom>
          <a:noFill/>
        </p:spPr>
        <p:txBody>
          <a:bodyPr wrap="square" rtlCol="0">
            <a:spAutoFit/>
          </a:bodyPr>
          <a:lstStyle/>
          <a:p>
            <a:pPr rtl="0"/>
            <a:r>
              <a:rPr lang="it-IT" sz="1400" dirty="0">
                <a:solidFill>
                  <a:schemeClr val="tx1">
                    <a:lumMod val="75000"/>
                    <a:lumOff val="25000"/>
                  </a:schemeClr>
                </a:solidFill>
                <a:latin typeface="Century Gothic" panose="020B0502020202020204" pitchFamily="34" charset="0"/>
              </a:rPr>
              <a:t>©20XX. Tutti i diritti sono riservati per la tua organizzazione.</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pPr rtl="0"/>
            <a:r>
              <a:rPr lang="it-IT"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pPr rtl="0"/>
            <a:r>
              <a:rPr lang="it-IT"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pPr rtl="0"/>
            <a:r>
              <a:rPr lang="it-IT"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pPr rtl="0"/>
            <a:r>
              <a:rPr lang="it-IT" sz="140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pPr rtl="0"/>
            <a:r>
              <a:rPr lang="it-IT" sz="1400" dirty="0">
                <a:solidFill>
                  <a:schemeClr val="tx1">
                    <a:lumMod val="75000"/>
                    <a:lumOff val="25000"/>
                  </a:schemeClr>
                </a:solidFill>
                <a:latin typeface="Century Gothic" panose="020B0502020202020204" pitchFamily="34" charset="0"/>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pPr rtl="0"/>
            <a:r>
              <a:rPr lang="it-IT"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pPr rtl="0"/>
            <a:r>
              <a:rPr lang="it-IT"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pPr rtl="0"/>
            <a:r>
              <a:rPr lang="it-IT" sz="140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77247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it-IT" sz="1600" b="1">
                          <a:solidFill>
                            <a:schemeClr val="tx1"/>
                          </a:solidFill>
                          <a:effectLst/>
                          <a:latin typeface="Century Gothic" panose="020B0502020202020204" pitchFamily="34" charset="0"/>
                        </a:rPr>
                        <a:t>DICHIARAZIONE DI NON RESPONSABILITÀ</a:t>
                      </a:r>
                    </a:p>
                    <a:p>
                      <a:pPr marL="0" marR="0" rtl="0">
                        <a:spcBef>
                          <a:spcPts val="0"/>
                        </a:spcBef>
                        <a:spcAft>
                          <a:spcPts val="0"/>
                        </a:spcAft>
                      </a:pPr>
                      <a:r>
                        <a:rPr lang="it-IT" sz="1200" b="0">
                          <a:solidFill>
                            <a:schemeClr val="tx1"/>
                          </a:solidFill>
                          <a:effectLst/>
                          <a:latin typeface="Century Gothic" panose="020B0502020202020204" pitchFamily="34" charset="0"/>
                        </a:rPr>
                        <a:t> </a:t>
                      </a:r>
                    </a:p>
                    <a:p>
                      <a:pPr marL="0" marR="0" rtl="0">
                        <a:spcBef>
                          <a:spcPts val="0"/>
                        </a:spcBef>
                        <a:spcAft>
                          <a:spcPts val="0"/>
                        </a:spcAft>
                      </a:pPr>
                      <a:r>
                        <a:rPr lang="it-IT" sz="1400" b="0">
                          <a:solidFill>
                            <a:schemeClr val="tx1"/>
                          </a:solidFill>
                          <a:effectLst/>
                          <a:latin typeface="Century Gothic" panose="020B0502020202020204" pitchFamily="34" charset="0"/>
                        </a:rPr>
                        <a:t>Qualsiasi articolo, modello o informazione sono forniti da Smartsheet sul sito web solo come riferimento. Pur adoperandoci a mantenere le informazioni aggiornate e corrette, non offriamo alcuna garanzia o dichiarazione di alcun tipo, esplicita o implicita, relativamente alla completezza, l’accuratezza, l’affidabilità, l’idoneità o la disponibilità rispetto al sito web o le informazioni, gli articoli, i modelli o della relativa grafica contenuti nel sito. Qualsiasi affidamento si faccia su tali informazioni è pertanto strettamente a proprio rischio.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5146943-E750-8BDC-451B-85B842DA9EE0}"/>
              </a:ext>
            </a:extLst>
          </p:cNvPr>
          <p:cNvPicPr>
            <a:picLocks noChangeAspect="1"/>
          </p:cNvPicPr>
          <p:nvPr/>
        </p:nvPicPr>
        <p:blipFill>
          <a:blip r:embed="rId3"/>
          <a:stretch>
            <a:fillRect/>
          </a:stretch>
        </p:blipFill>
        <p:spPr>
          <a:xfrm>
            <a:off x="7533860" y="0"/>
            <a:ext cx="4658139"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pPr rtl="0"/>
            <a:r>
              <a:rPr lang="it-IT" sz="3200" dirty="0">
                <a:solidFill>
                  <a:srgbClr val="609188"/>
                </a:solidFill>
                <a:latin typeface="Century Gothic" panose="020B0502020202020204" pitchFamily="34" charset="0"/>
              </a:rPr>
              <a:t>SOMMARIO</a:t>
            </a:r>
          </a:p>
        </p:txBody>
      </p:sp>
      <p:sp>
        <p:nvSpPr>
          <p:cNvPr id="38" name="TextBox 37">
            <a:extLst>
              <a:ext uri="{FF2B5EF4-FFF2-40B4-BE49-F238E27FC236}">
                <a16:creationId xmlns:a16="http://schemas.microsoft.com/office/drawing/2014/main" id="{3087209E-8C45-1E47-A06D-D69E46F1665D}"/>
              </a:ext>
            </a:extLst>
          </p:cNvPr>
          <p:cNvSpPr txBox="1"/>
          <p:nvPr/>
        </p:nvSpPr>
        <p:spPr>
          <a:xfrm>
            <a:off x="1481803" y="1176975"/>
            <a:ext cx="2834640" cy="707886"/>
          </a:xfrm>
          <a:prstGeom prst="rect">
            <a:avLst/>
          </a:prstGeom>
          <a:noFill/>
        </p:spPr>
        <p:txBody>
          <a:bodyPr wrap="square" numCol="1" rtlCol="0">
            <a:spAutoFit/>
          </a:bodyPr>
          <a:lstStyle/>
          <a:p>
            <a:pPr rtl="0">
              <a:spcBef>
                <a:spcPts val="600"/>
              </a:spcBef>
              <a:spcAft>
                <a:spcPts val="400"/>
              </a:spcAft>
            </a:pPr>
            <a:r>
              <a:rPr lang="it-IT" sz="2000" dirty="0">
                <a:solidFill>
                  <a:schemeClr val="tx1">
                    <a:lumMod val="75000"/>
                    <a:lumOff val="25000"/>
                  </a:schemeClr>
                </a:solidFill>
                <a:latin typeface="Century Gothic" panose="020B0502020202020204" pitchFamily="34" charset="0"/>
              </a:rPr>
              <a:t>Cos'è la maturità dei processi?</a:t>
            </a:r>
          </a:p>
        </p:txBody>
      </p:sp>
      <p:sp>
        <p:nvSpPr>
          <p:cNvPr id="2" name="Rectangle 1">
            <a:extLst>
              <a:ext uri="{FF2B5EF4-FFF2-40B4-BE49-F238E27FC236}">
                <a16:creationId xmlns:a16="http://schemas.microsoft.com/office/drawing/2014/main" id="{66977AF4-12B4-2EDE-45F0-217883687023}"/>
              </a:ext>
            </a:extLst>
          </p:cNvPr>
          <p:cNvSpPr/>
          <p:nvPr/>
        </p:nvSpPr>
        <p:spPr>
          <a:xfrm>
            <a:off x="598866" y="118450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TextBox 3">
            <a:extLst>
              <a:ext uri="{FF2B5EF4-FFF2-40B4-BE49-F238E27FC236}">
                <a16:creationId xmlns:a16="http://schemas.microsoft.com/office/drawing/2014/main" id="{78490601-24EB-C3C8-E77D-AE2E94D812D4}"/>
              </a:ext>
            </a:extLst>
          </p:cNvPr>
          <p:cNvSpPr txBox="1"/>
          <p:nvPr/>
        </p:nvSpPr>
        <p:spPr>
          <a:xfrm>
            <a:off x="1481803" y="2278026"/>
            <a:ext cx="3176338" cy="707886"/>
          </a:xfrm>
          <a:prstGeom prst="rect">
            <a:avLst/>
          </a:prstGeom>
          <a:noFill/>
        </p:spPr>
        <p:txBody>
          <a:bodyPr wrap="square" numCol="1" rtlCol="0">
            <a:spAutoFit/>
          </a:bodyPr>
          <a:lstStyle/>
          <a:p>
            <a:pPr rtl="0">
              <a:spcBef>
                <a:spcPts val="600"/>
              </a:spcBef>
              <a:spcAft>
                <a:spcPts val="400"/>
              </a:spcAft>
            </a:pPr>
            <a:r>
              <a:rPr lang="it-IT" sz="2000" dirty="0">
                <a:solidFill>
                  <a:schemeClr val="tx1">
                    <a:lumMod val="75000"/>
                    <a:lumOff val="25000"/>
                  </a:schemeClr>
                </a:solidFill>
                <a:latin typeface="Century Gothic" panose="020B0502020202020204" pitchFamily="34" charset="0"/>
              </a:rPr>
              <a:t>Cosa sono i modelli di maturità dei processi?</a:t>
            </a:r>
          </a:p>
        </p:txBody>
      </p:sp>
      <p:sp>
        <p:nvSpPr>
          <p:cNvPr id="8" name="Rectangle 7">
            <a:extLst>
              <a:ext uri="{FF2B5EF4-FFF2-40B4-BE49-F238E27FC236}">
                <a16:creationId xmlns:a16="http://schemas.microsoft.com/office/drawing/2014/main" id="{8767CC10-C472-071A-51BA-379E73124DCA}"/>
              </a:ext>
            </a:extLst>
          </p:cNvPr>
          <p:cNvSpPr/>
          <p:nvPr/>
        </p:nvSpPr>
        <p:spPr>
          <a:xfrm>
            <a:off x="598866" y="2287956"/>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0" name="TextBox 9">
            <a:extLst>
              <a:ext uri="{FF2B5EF4-FFF2-40B4-BE49-F238E27FC236}">
                <a16:creationId xmlns:a16="http://schemas.microsoft.com/office/drawing/2014/main" id="{7E722156-3C2A-A01E-297E-9C4DA4CD900D}"/>
              </a:ext>
            </a:extLst>
          </p:cNvPr>
          <p:cNvSpPr txBox="1"/>
          <p:nvPr/>
        </p:nvSpPr>
        <p:spPr>
          <a:xfrm>
            <a:off x="1481803" y="3521317"/>
            <a:ext cx="3474720" cy="400110"/>
          </a:xfrm>
          <a:prstGeom prst="rect">
            <a:avLst/>
          </a:prstGeom>
          <a:noFill/>
        </p:spPr>
        <p:txBody>
          <a:bodyPr wrap="square" numCol="1" rtlCol="0">
            <a:spAutoFit/>
          </a:bodyPr>
          <a:lstStyle/>
          <a:p>
            <a:pPr rtl="0">
              <a:spcBef>
                <a:spcPts val="600"/>
              </a:spcBef>
              <a:spcAft>
                <a:spcPts val="400"/>
              </a:spcAft>
            </a:pPr>
            <a:r>
              <a:rPr lang="it-IT" sz="2000">
                <a:solidFill>
                  <a:schemeClr val="tx1">
                    <a:lumMod val="75000"/>
                    <a:lumOff val="25000"/>
                  </a:schemeClr>
                </a:solidFill>
                <a:latin typeface="Century Gothic" panose="020B0502020202020204" pitchFamily="34" charset="0"/>
              </a:rPr>
              <a:t>CMM</a:t>
            </a:r>
          </a:p>
        </p:txBody>
      </p:sp>
      <p:sp>
        <p:nvSpPr>
          <p:cNvPr id="11" name="Rectangle 10">
            <a:extLst>
              <a:ext uri="{FF2B5EF4-FFF2-40B4-BE49-F238E27FC236}">
                <a16:creationId xmlns:a16="http://schemas.microsoft.com/office/drawing/2014/main" id="{CBA187C2-31F5-293C-33B1-3FD13B8204FB}"/>
              </a:ext>
            </a:extLst>
          </p:cNvPr>
          <p:cNvSpPr/>
          <p:nvPr/>
        </p:nvSpPr>
        <p:spPr>
          <a:xfrm>
            <a:off x="598866" y="3386604"/>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2" name="TextBox 11">
            <a:extLst>
              <a:ext uri="{FF2B5EF4-FFF2-40B4-BE49-F238E27FC236}">
                <a16:creationId xmlns:a16="http://schemas.microsoft.com/office/drawing/2014/main" id="{B496E4E9-171C-CF18-A01D-80EEE5AD18AB}"/>
              </a:ext>
            </a:extLst>
          </p:cNvPr>
          <p:cNvSpPr txBox="1"/>
          <p:nvPr/>
        </p:nvSpPr>
        <p:spPr>
          <a:xfrm>
            <a:off x="1481803" y="4622368"/>
            <a:ext cx="3474720" cy="400110"/>
          </a:xfrm>
          <a:prstGeom prst="rect">
            <a:avLst/>
          </a:prstGeom>
          <a:noFill/>
        </p:spPr>
        <p:txBody>
          <a:bodyPr wrap="square" numCol="1" rtlCol="0">
            <a:spAutoFit/>
          </a:bodyPr>
          <a:lstStyle/>
          <a:p>
            <a:pPr rtl="0">
              <a:spcBef>
                <a:spcPts val="600"/>
              </a:spcBef>
              <a:spcAft>
                <a:spcPts val="400"/>
              </a:spcAft>
            </a:pPr>
            <a:r>
              <a:rPr lang="it-IT" sz="2000">
                <a:solidFill>
                  <a:schemeClr val="tx1">
                    <a:lumMod val="75000"/>
                    <a:lumOff val="25000"/>
                  </a:schemeClr>
                </a:solidFill>
                <a:latin typeface="Century Gothic" panose="020B0502020202020204" pitchFamily="34" charset="0"/>
              </a:rPr>
              <a:t>CMMI</a:t>
            </a:r>
          </a:p>
        </p:txBody>
      </p:sp>
      <p:sp>
        <p:nvSpPr>
          <p:cNvPr id="13" name="Rectangle 12">
            <a:extLst>
              <a:ext uri="{FF2B5EF4-FFF2-40B4-BE49-F238E27FC236}">
                <a16:creationId xmlns:a16="http://schemas.microsoft.com/office/drawing/2014/main" id="{2C567EE9-28EE-126C-88CA-9A74D61A9A95}"/>
              </a:ext>
            </a:extLst>
          </p:cNvPr>
          <p:cNvSpPr/>
          <p:nvPr/>
        </p:nvSpPr>
        <p:spPr>
          <a:xfrm>
            <a:off x="598866" y="4487655"/>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4" name="TextBox 13">
            <a:extLst>
              <a:ext uri="{FF2B5EF4-FFF2-40B4-BE49-F238E27FC236}">
                <a16:creationId xmlns:a16="http://schemas.microsoft.com/office/drawing/2014/main" id="{8D08BB8A-9333-A9F3-86A5-676CE27D8BB7}"/>
              </a:ext>
            </a:extLst>
          </p:cNvPr>
          <p:cNvSpPr txBox="1"/>
          <p:nvPr/>
        </p:nvSpPr>
        <p:spPr>
          <a:xfrm>
            <a:off x="5752619" y="1319215"/>
            <a:ext cx="2286000" cy="400110"/>
          </a:xfrm>
          <a:prstGeom prst="rect">
            <a:avLst/>
          </a:prstGeom>
          <a:noFill/>
        </p:spPr>
        <p:txBody>
          <a:bodyPr wrap="square" numCol="1" rtlCol="0">
            <a:spAutoFit/>
          </a:bodyPr>
          <a:lstStyle/>
          <a:p>
            <a:pPr rtl="0">
              <a:spcBef>
                <a:spcPts val="600"/>
              </a:spcBef>
              <a:spcAft>
                <a:spcPts val="400"/>
              </a:spcAft>
            </a:pPr>
            <a:r>
              <a:rPr lang="it-IT" sz="2000">
                <a:solidFill>
                  <a:schemeClr val="tx1">
                    <a:lumMod val="75000"/>
                    <a:lumOff val="25000"/>
                  </a:schemeClr>
                </a:solidFill>
                <a:latin typeface="Century Gothic" panose="020B0502020202020204" pitchFamily="34" charset="0"/>
              </a:rPr>
              <a:t>PBMM</a:t>
            </a:r>
          </a:p>
        </p:txBody>
      </p:sp>
      <p:sp>
        <p:nvSpPr>
          <p:cNvPr id="15" name="Rectangle 14">
            <a:extLst>
              <a:ext uri="{FF2B5EF4-FFF2-40B4-BE49-F238E27FC236}">
                <a16:creationId xmlns:a16="http://schemas.microsoft.com/office/drawing/2014/main" id="{79BDDCFD-B6AE-DEDF-8C73-1085D8552E6E}"/>
              </a:ext>
            </a:extLst>
          </p:cNvPr>
          <p:cNvSpPr/>
          <p:nvPr/>
        </p:nvSpPr>
        <p:spPr>
          <a:xfrm>
            <a:off x="4852758" y="118450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6" name="TextBox 15">
            <a:extLst>
              <a:ext uri="{FF2B5EF4-FFF2-40B4-BE49-F238E27FC236}">
                <a16:creationId xmlns:a16="http://schemas.microsoft.com/office/drawing/2014/main" id="{41EA8A41-0436-727C-AB59-A18F5503158F}"/>
              </a:ext>
            </a:extLst>
          </p:cNvPr>
          <p:cNvSpPr txBox="1"/>
          <p:nvPr/>
        </p:nvSpPr>
        <p:spPr>
          <a:xfrm>
            <a:off x="5752619" y="2420266"/>
            <a:ext cx="2286000" cy="400110"/>
          </a:xfrm>
          <a:prstGeom prst="rect">
            <a:avLst/>
          </a:prstGeom>
          <a:noFill/>
        </p:spPr>
        <p:txBody>
          <a:bodyPr wrap="square" numCol="1" rtlCol="0">
            <a:spAutoFit/>
          </a:bodyPr>
          <a:lstStyle/>
          <a:p>
            <a:pPr rtl="0">
              <a:spcBef>
                <a:spcPts val="600"/>
              </a:spcBef>
              <a:spcAft>
                <a:spcPts val="400"/>
              </a:spcAft>
            </a:pPr>
            <a:r>
              <a:rPr lang="it-IT" sz="2000">
                <a:solidFill>
                  <a:schemeClr val="tx1">
                    <a:lumMod val="75000"/>
                    <a:lumOff val="25000"/>
                  </a:schemeClr>
                </a:solidFill>
                <a:latin typeface="Century Gothic" panose="020B0502020202020204" pitchFamily="34" charset="0"/>
              </a:rPr>
              <a:t>Sette principi</a:t>
            </a:r>
          </a:p>
        </p:txBody>
      </p:sp>
      <p:sp>
        <p:nvSpPr>
          <p:cNvPr id="17" name="Rectangle 16">
            <a:extLst>
              <a:ext uri="{FF2B5EF4-FFF2-40B4-BE49-F238E27FC236}">
                <a16:creationId xmlns:a16="http://schemas.microsoft.com/office/drawing/2014/main" id="{6F847102-02E5-848B-0465-BF7D31C236C3}"/>
              </a:ext>
            </a:extLst>
          </p:cNvPr>
          <p:cNvSpPr/>
          <p:nvPr/>
        </p:nvSpPr>
        <p:spPr>
          <a:xfrm>
            <a:off x="4852758" y="2285553"/>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8" name="TextBox 17">
            <a:extLst>
              <a:ext uri="{FF2B5EF4-FFF2-40B4-BE49-F238E27FC236}">
                <a16:creationId xmlns:a16="http://schemas.microsoft.com/office/drawing/2014/main" id="{79CA929E-4CAF-1777-E41C-D2B59C06B047}"/>
              </a:ext>
            </a:extLst>
          </p:cNvPr>
          <p:cNvSpPr txBox="1"/>
          <p:nvPr/>
        </p:nvSpPr>
        <p:spPr>
          <a:xfrm>
            <a:off x="5752619" y="3521317"/>
            <a:ext cx="2286000" cy="400110"/>
          </a:xfrm>
          <a:prstGeom prst="rect">
            <a:avLst/>
          </a:prstGeom>
          <a:noFill/>
        </p:spPr>
        <p:txBody>
          <a:bodyPr wrap="square" numCol="1" rtlCol="0">
            <a:spAutoFit/>
          </a:bodyPr>
          <a:lstStyle/>
          <a:p>
            <a:pPr rtl="0">
              <a:spcBef>
                <a:spcPts val="600"/>
              </a:spcBef>
              <a:spcAft>
                <a:spcPts val="400"/>
              </a:spcAft>
            </a:pPr>
            <a:r>
              <a:rPr lang="it-IT" sz="2000">
                <a:solidFill>
                  <a:schemeClr val="tx1">
                    <a:lumMod val="75000"/>
                    <a:lumOff val="25000"/>
                  </a:schemeClr>
                </a:solidFill>
                <a:latin typeface="Century Gothic" panose="020B0502020202020204" pitchFamily="34" charset="0"/>
              </a:rPr>
              <a:t>PPI</a:t>
            </a:r>
          </a:p>
        </p:txBody>
      </p:sp>
      <p:sp>
        <p:nvSpPr>
          <p:cNvPr id="19" name="Rectangle 18">
            <a:extLst>
              <a:ext uri="{FF2B5EF4-FFF2-40B4-BE49-F238E27FC236}">
                <a16:creationId xmlns:a16="http://schemas.microsoft.com/office/drawing/2014/main" id="{A8146562-8EFE-584E-B622-1951BC9F1A76}"/>
              </a:ext>
            </a:extLst>
          </p:cNvPr>
          <p:cNvSpPr/>
          <p:nvPr/>
        </p:nvSpPr>
        <p:spPr>
          <a:xfrm>
            <a:off x="4852758" y="3386604"/>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2" name="Rectangle 21">
            <a:extLst>
              <a:ext uri="{FF2B5EF4-FFF2-40B4-BE49-F238E27FC236}">
                <a16:creationId xmlns:a16="http://schemas.microsoft.com/office/drawing/2014/main" id="{63FB523B-5579-CED0-D931-0094D915B4B9}"/>
              </a:ext>
            </a:extLst>
          </p:cNvPr>
          <p:cNvSpPr/>
          <p:nvPr/>
        </p:nvSpPr>
        <p:spPr>
          <a:xfrm>
            <a:off x="598866" y="184648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004B2AE-F358-C596-49B1-E23F46F7C8A9}"/>
              </a:ext>
            </a:extLst>
          </p:cNvPr>
          <p:cNvSpPr/>
          <p:nvPr/>
        </p:nvSpPr>
        <p:spPr>
          <a:xfrm>
            <a:off x="598866" y="2986320"/>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A4A23F9-2D3A-9C28-EB9B-6D776C8AE49A}"/>
              </a:ext>
            </a:extLst>
          </p:cNvPr>
          <p:cNvSpPr/>
          <p:nvPr/>
        </p:nvSpPr>
        <p:spPr>
          <a:xfrm>
            <a:off x="598866" y="4066072"/>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C117082-7642-2FBA-7AA5-924B0A459229}"/>
              </a:ext>
            </a:extLst>
          </p:cNvPr>
          <p:cNvSpPr/>
          <p:nvPr/>
        </p:nvSpPr>
        <p:spPr>
          <a:xfrm>
            <a:off x="598866" y="5177328"/>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1C54A46-201D-9E42-451A-B131443F0A07}"/>
              </a:ext>
            </a:extLst>
          </p:cNvPr>
          <p:cNvSpPr/>
          <p:nvPr/>
        </p:nvSpPr>
        <p:spPr>
          <a:xfrm>
            <a:off x="4852758" y="184648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562742E-1870-97B9-16E5-68C01B9B2252}"/>
              </a:ext>
            </a:extLst>
          </p:cNvPr>
          <p:cNvSpPr/>
          <p:nvPr/>
        </p:nvSpPr>
        <p:spPr>
          <a:xfrm>
            <a:off x="4852758" y="298187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E802A19-0654-BC68-4368-B72455D6FA4A}"/>
              </a:ext>
            </a:extLst>
          </p:cNvPr>
          <p:cNvSpPr/>
          <p:nvPr/>
        </p:nvSpPr>
        <p:spPr>
          <a:xfrm>
            <a:off x="4852758" y="4066072"/>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D470E8D7-4895-85F2-6AF9-A32235B3CA1C}"/>
              </a:ext>
            </a:extLst>
          </p:cNvPr>
          <p:cNvSpPr/>
          <p:nvPr/>
        </p:nvSpPr>
        <p:spPr>
          <a:xfrm>
            <a:off x="612118" y="1171464"/>
            <a:ext cx="731092" cy="7315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1</a:t>
            </a:r>
          </a:p>
        </p:txBody>
      </p:sp>
      <p:sp>
        <p:nvSpPr>
          <p:cNvPr id="33" name="Oval 32">
            <a:extLst>
              <a:ext uri="{FF2B5EF4-FFF2-40B4-BE49-F238E27FC236}">
                <a16:creationId xmlns:a16="http://schemas.microsoft.com/office/drawing/2014/main" id="{926889E8-F9C5-AE5B-D9D2-2BCC8C5E0641}"/>
              </a:ext>
            </a:extLst>
          </p:cNvPr>
          <p:cNvSpPr/>
          <p:nvPr/>
        </p:nvSpPr>
        <p:spPr>
          <a:xfrm>
            <a:off x="585614" y="227251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2</a:t>
            </a:r>
          </a:p>
        </p:txBody>
      </p:sp>
      <p:sp>
        <p:nvSpPr>
          <p:cNvPr id="34" name="Oval 33">
            <a:extLst>
              <a:ext uri="{FF2B5EF4-FFF2-40B4-BE49-F238E27FC236}">
                <a16:creationId xmlns:a16="http://schemas.microsoft.com/office/drawing/2014/main" id="{5646105D-6520-BC4B-1BA7-776601F4BAC4}"/>
              </a:ext>
            </a:extLst>
          </p:cNvPr>
          <p:cNvSpPr/>
          <p:nvPr/>
        </p:nvSpPr>
        <p:spPr>
          <a:xfrm>
            <a:off x="585614" y="3373566"/>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3</a:t>
            </a:r>
          </a:p>
        </p:txBody>
      </p:sp>
      <p:sp>
        <p:nvSpPr>
          <p:cNvPr id="35" name="Oval 34">
            <a:extLst>
              <a:ext uri="{FF2B5EF4-FFF2-40B4-BE49-F238E27FC236}">
                <a16:creationId xmlns:a16="http://schemas.microsoft.com/office/drawing/2014/main" id="{AA19112B-49FC-9313-8BC3-21F0C100EC50}"/>
              </a:ext>
            </a:extLst>
          </p:cNvPr>
          <p:cNvSpPr/>
          <p:nvPr/>
        </p:nvSpPr>
        <p:spPr>
          <a:xfrm>
            <a:off x="585614" y="447461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4</a:t>
            </a:r>
          </a:p>
        </p:txBody>
      </p:sp>
      <p:sp>
        <p:nvSpPr>
          <p:cNvPr id="36" name="Oval 35">
            <a:extLst>
              <a:ext uri="{FF2B5EF4-FFF2-40B4-BE49-F238E27FC236}">
                <a16:creationId xmlns:a16="http://schemas.microsoft.com/office/drawing/2014/main" id="{F168A341-4969-2106-24E2-C8BEA572F799}"/>
              </a:ext>
            </a:extLst>
          </p:cNvPr>
          <p:cNvSpPr/>
          <p:nvPr/>
        </p:nvSpPr>
        <p:spPr>
          <a:xfrm>
            <a:off x="4856430" y="1171464"/>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6</a:t>
            </a:r>
          </a:p>
        </p:txBody>
      </p:sp>
      <p:sp>
        <p:nvSpPr>
          <p:cNvPr id="37" name="Oval 36">
            <a:extLst>
              <a:ext uri="{FF2B5EF4-FFF2-40B4-BE49-F238E27FC236}">
                <a16:creationId xmlns:a16="http://schemas.microsoft.com/office/drawing/2014/main" id="{97E7159A-0316-14D0-C2F0-1D1CD214CCC9}"/>
              </a:ext>
            </a:extLst>
          </p:cNvPr>
          <p:cNvSpPr/>
          <p:nvPr/>
        </p:nvSpPr>
        <p:spPr>
          <a:xfrm>
            <a:off x="4856430" y="227251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7</a:t>
            </a:r>
          </a:p>
        </p:txBody>
      </p:sp>
      <p:sp>
        <p:nvSpPr>
          <p:cNvPr id="39" name="Oval 38">
            <a:extLst>
              <a:ext uri="{FF2B5EF4-FFF2-40B4-BE49-F238E27FC236}">
                <a16:creationId xmlns:a16="http://schemas.microsoft.com/office/drawing/2014/main" id="{2BCE0483-1BFA-FA2B-8D4B-88AD04B0EEA1}"/>
              </a:ext>
            </a:extLst>
          </p:cNvPr>
          <p:cNvSpPr/>
          <p:nvPr/>
        </p:nvSpPr>
        <p:spPr>
          <a:xfrm>
            <a:off x="4856430" y="3373566"/>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8</a:t>
            </a:r>
          </a:p>
        </p:txBody>
      </p:sp>
      <p:sp>
        <p:nvSpPr>
          <p:cNvPr id="7" name="TextBox 6">
            <a:extLst>
              <a:ext uri="{FF2B5EF4-FFF2-40B4-BE49-F238E27FC236}">
                <a16:creationId xmlns:a16="http://schemas.microsoft.com/office/drawing/2014/main" id="{EEB99350-FC70-0C8A-0A55-4E46B053F141}"/>
              </a:ext>
            </a:extLst>
          </p:cNvPr>
          <p:cNvSpPr txBox="1"/>
          <p:nvPr/>
        </p:nvSpPr>
        <p:spPr>
          <a:xfrm>
            <a:off x="1481803" y="5720236"/>
            <a:ext cx="3474720" cy="400110"/>
          </a:xfrm>
          <a:prstGeom prst="rect">
            <a:avLst/>
          </a:prstGeom>
          <a:noFill/>
        </p:spPr>
        <p:txBody>
          <a:bodyPr wrap="square" numCol="1" rtlCol="0">
            <a:spAutoFit/>
          </a:bodyPr>
          <a:lstStyle/>
          <a:p>
            <a:pPr rtl="0">
              <a:spcBef>
                <a:spcPts val="600"/>
              </a:spcBef>
              <a:spcAft>
                <a:spcPts val="400"/>
              </a:spcAft>
            </a:pPr>
            <a:r>
              <a:rPr lang="it-IT" sz="2000">
                <a:solidFill>
                  <a:schemeClr val="tx1">
                    <a:lumMod val="75000"/>
                    <a:lumOff val="25000"/>
                  </a:schemeClr>
                </a:solidFill>
                <a:latin typeface="Century Gothic" panose="020B0502020202020204" pitchFamily="34" charset="0"/>
              </a:rPr>
              <a:t>PEMM</a:t>
            </a:r>
          </a:p>
        </p:txBody>
      </p:sp>
      <p:sp>
        <p:nvSpPr>
          <p:cNvPr id="9" name="Rectangle 8">
            <a:extLst>
              <a:ext uri="{FF2B5EF4-FFF2-40B4-BE49-F238E27FC236}">
                <a16:creationId xmlns:a16="http://schemas.microsoft.com/office/drawing/2014/main" id="{84675D79-BF5E-AF3F-5230-14078722E116}"/>
              </a:ext>
            </a:extLst>
          </p:cNvPr>
          <p:cNvSpPr/>
          <p:nvPr/>
        </p:nvSpPr>
        <p:spPr>
          <a:xfrm>
            <a:off x="598866" y="5585523"/>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0" name="TextBox 19">
            <a:extLst>
              <a:ext uri="{FF2B5EF4-FFF2-40B4-BE49-F238E27FC236}">
                <a16:creationId xmlns:a16="http://schemas.microsoft.com/office/drawing/2014/main" id="{248DBB75-B3D9-E335-6D11-5ADDFF6552B5}"/>
              </a:ext>
            </a:extLst>
          </p:cNvPr>
          <p:cNvSpPr txBox="1"/>
          <p:nvPr/>
        </p:nvSpPr>
        <p:spPr>
          <a:xfrm>
            <a:off x="5752620" y="4466785"/>
            <a:ext cx="2286000" cy="1015663"/>
          </a:xfrm>
          <a:prstGeom prst="rect">
            <a:avLst/>
          </a:prstGeom>
          <a:noFill/>
        </p:spPr>
        <p:txBody>
          <a:bodyPr wrap="square" numCol="1" rtlCol="0">
            <a:spAutoFit/>
          </a:bodyPr>
          <a:lstStyle/>
          <a:p>
            <a:pPr rtl="0">
              <a:spcBef>
                <a:spcPts val="600"/>
              </a:spcBef>
              <a:spcAft>
                <a:spcPts val="400"/>
              </a:spcAft>
            </a:pPr>
            <a:r>
              <a:rPr lang="it-IT" sz="2000" dirty="0">
                <a:solidFill>
                  <a:schemeClr val="tx1">
                    <a:lumMod val="75000"/>
                    <a:lumOff val="25000"/>
                  </a:schemeClr>
                </a:solidFill>
                <a:latin typeface="Century Gothic" panose="020B0502020202020204" pitchFamily="34" charset="0"/>
              </a:rPr>
              <a:t>Modello di maturità BPO di McCormack</a:t>
            </a:r>
          </a:p>
        </p:txBody>
      </p:sp>
      <p:sp>
        <p:nvSpPr>
          <p:cNvPr id="21" name="Rectangle 20">
            <a:extLst>
              <a:ext uri="{FF2B5EF4-FFF2-40B4-BE49-F238E27FC236}">
                <a16:creationId xmlns:a16="http://schemas.microsoft.com/office/drawing/2014/main" id="{90E0AAE4-896B-F687-95F5-8FBCF2B86432}"/>
              </a:ext>
            </a:extLst>
          </p:cNvPr>
          <p:cNvSpPr/>
          <p:nvPr/>
        </p:nvSpPr>
        <p:spPr>
          <a:xfrm>
            <a:off x="4852758" y="448447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5" name="Rectangle 24">
            <a:extLst>
              <a:ext uri="{FF2B5EF4-FFF2-40B4-BE49-F238E27FC236}">
                <a16:creationId xmlns:a16="http://schemas.microsoft.com/office/drawing/2014/main" id="{5658B5F0-4A09-6DDE-756A-612F54B103C0}"/>
              </a:ext>
            </a:extLst>
          </p:cNvPr>
          <p:cNvSpPr/>
          <p:nvPr/>
        </p:nvSpPr>
        <p:spPr>
          <a:xfrm>
            <a:off x="598866" y="627519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EFEAEBF-A705-B360-C3B2-63B1E6D641A2}"/>
              </a:ext>
            </a:extLst>
          </p:cNvPr>
          <p:cNvSpPr/>
          <p:nvPr/>
        </p:nvSpPr>
        <p:spPr>
          <a:xfrm>
            <a:off x="4852758" y="5163940"/>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9B090F-0AF4-9F4E-E9E0-774D58C60B5B}"/>
              </a:ext>
            </a:extLst>
          </p:cNvPr>
          <p:cNvSpPr/>
          <p:nvPr/>
        </p:nvSpPr>
        <p:spPr>
          <a:xfrm>
            <a:off x="585614" y="557248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5</a:t>
            </a:r>
          </a:p>
        </p:txBody>
      </p:sp>
      <p:sp>
        <p:nvSpPr>
          <p:cNvPr id="43" name="Oval 42">
            <a:extLst>
              <a:ext uri="{FF2B5EF4-FFF2-40B4-BE49-F238E27FC236}">
                <a16:creationId xmlns:a16="http://schemas.microsoft.com/office/drawing/2014/main" id="{94D1FBE3-9196-D9C8-7CE7-F39D1CD53880}"/>
              </a:ext>
            </a:extLst>
          </p:cNvPr>
          <p:cNvSpPr/>
          <p:nvPr/>
        </p:nvSpPr>
        <p:spPr>
          <a:xfrm>
            <a:off x="4856430" y="4471434"/>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9</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FEFA"/>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E47A706-47C6-F6A2-2FF0-EE950EBBC4C0}"/>
              </a:ext>
            </a:extLst>
          </p:cNvPr>
          <p:cNvPicPr>
            <a:picLocks noChangeAspect="1"/>
          </p:cNvPicPr>
          <p:nvPr/>
        </p:nvPicPr>
        <p:blipFill>
          <a:blip r:embed="rId3"/>
          <a:stretch>
            <a:fillRect/>
          </a:stretch>
        </p:blipFill>
        <p:spPr>
          <a:xfrm>
            <a:off x="-3672" y="-609"/>
            <a:ext cx="12195672" cy="6860066"/>
          </a:xfrm>
          <a:prstGeom prst="rect">
            <a:avLst/>
          </a:prstGeom>
        </p:spPr>
      </p:pic>
      <p:sp>
        <p:nvSpPr>
          <p:cNvPr id="2" name="TextBox 1">
            <a:extLst>
              <a:ext uri="{FF2B5EF4-FFF2-40B4-BE49-F238E27FC236}">
                <a16:creationId xmlns:a16="http://schemas.microsoft.com/office/drawing/2014/main" id="{B30FD73D-FECB-68EB-182D-A68F21537953}"/>
              </a:ext>
            </a:extLst>
          </p:cNvPr>
          <p:cNvSpPr txBox="1"/>
          <p:nvPr/>
        </p:nvSpPr>
        <p:spPr>
          <a:xfrm>
            <a:off x="786848" y="248400"/>
            <a:ext cx="3129169" cy="1569660"/>
          </a:xfrm>
          <a:prstGeom prst="rect">
            <a:avLst/>
          </a:prstGeom>
          <a:noFill/>
        </p:spPr>
        <p:txBody>
          <a:bodyPr wrap="square" rtlCol="0">
            <a:spAutoFit/>
          </a:bodyPr>
          <a:lstStyle/>
          <a:p>
            <a:pPr rtl="0"/>
            <a:r>
              <a:rPr lang="it-IT" sz="3200" dirty="0">
                <a:solidFill>
                  <a:srgbClr val="609188"/>
                </a:solidFill>
                <a:latin typeface="Century Gothic" panose="020B0502020202020204" pitchFamily="34" charset="0"/>
              </a:rPr>
              <a:t>Cos'è la maturità dei processi?</a:t>
            </a:r>
          </a:p>
        </p:txBody>
      </p:sp>
      <p:sp>
        <p:nvSpPr>
          <p:cNvPr id="3" name="Rectangle 2">
            <a:extLst>
              <a:ext uri="{FF2B5EF4-FFF2-40B4-BE49-F238E27FC236}">
                <a16:creationId xmlns:a16="http://schemas.microsoft.com/office/drawing/2014/main" id="{A5D0B509-7B20-54CE-632D-60EB25C940B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Rectangle 3">
            <a:extLst>
              <a:ext uri="{FF2B5EF4-FFF2-40B4-BE49-F238E27FC236}">
                <a16:creationId xmlns:a16="http://schemas.microsoft.com/office/drawing/2014/main" id="{156122AD-EB0B-849F-610D-DC6C70CFE3B4}"/>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16AC870-3A51-FE42-6DA8-C9499218A0B9}"/>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1</a:t>
            </a:r>
          </a:p>
        </p:txBody>
      </p:sp>
      <p:sp>
        <p:nvSpPr>
          <p:cNvPr id="15" name="Rectangle 14">
            <a:extLst>
              <a:ext uri="{FF2B5EF4-FFF2-40B4-BE49-F238E27FC236}">
                <a16:creationId xmlns:a16="http://schemas.microsoft.com/office/drawing/2014/main" id="{888529C4-3E53-2456-1F45-24474673612C}"/>
              </a:ext>
            </a:extLst>
          </p:cNvPr>
          <p:cNvSpPr/>
          <p:nvPr/>
        </p:nvSpPr>
        <p:spPr>
          <a:xfrm>
            <a:off x="5956852" y="540787"/>
            <a:ext cx="5448299" cy="5195329"/>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pic>
        <p:nvPicPr>
          <p:cNvPr id="17" name="Graphic 16">
            <a:extLst>
              <a:ext uri="{FF2B5EF4-FFF2-40B4-BE49-F238E27FC236}">
                <a16:creationId xmlns:a16="http://schemas.microsoft.com/office/drawing/2014/main" id="{62415E3C-1EC8-4BE2-D908-9B9138B7F3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8616" y="661375"/>
            <a:ext cx="838200" cy="609600"/>
          </a:xfrm>
          <a:prstGeom prst="rect">
            <a:avLst/>
          </a:prstGeom>
        </p:spPr>
      </p:pic>
      <p:pic>
        <p:nvPicPr>
          <p:cNvPr id="18" name="Graphic 17">
            <a:extLst>
              <a:ext uri="{FF2B5EF4-FFF2-40B4-BE49-F238E27FC236}">
                <a16:creationId xmlns:a16="http://schemas.microsoft.com/office/drawing/2014/main" id="{4517B9F8-79FF-DCB0-055E-2F525DB482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291870" y="4876833"/>
            <a:ext cx="838200" cy="609600"/>
          </a:xfrm>
          <a:prstGeom prst="rect">
            <a:avLst/>
          </a:prstGeom>
        </p:spPr>
      </p:pic>
      <p:sp>
        <p:nvSpPr>
          <p:cNvPr id="19" name="TextBox 18">
            <a:extLst>
              <a:ext uri="{FF2B5EF4-FFF2-40B4-BE49-F238E27FC236}">
                <a16:creationId xmlns:a16="http://schemas.microsoft.com/office/drawing/2014/main" id="{C32FFEAD-C701-D209-37A2-D47EDDA8BB0F}"/>
              </a:ext>
            </a:extLst>
          </p:cNvPr>
          <p:cNvSpPr txBox="1"/>
          <p:nvPr/>
        </p:nvSpPr>
        <p:spPr>
          <a:xfrm>
            <a:off x="6481064" y="1027135"/>
            <a:ext cx="4599432" cy="4893647"/>
          </a:xfrm>
          <a:prstGeom prst="rect">
            <a:avLst/>
          </a:prstGeom>
          <a:noFill/>
        </p:spPr>
        <p:txBody>
          <a:bodyPr wrap="square" rtlCol="0">
            <a:spAutoFit/>
          </a:bodyPr>
          <a:lstStyle/>
          <a:p>
            <a:pPr rtl="0"/>
            <a:r>
              <a:rPr lang="it-IT" sz="2400" dirty="0">
                <a:solidFill>
                  <a:schemeClr val="bg1"/>
                </a:solidFill>
                <a:latin typeface="Century Gothic" panose="020B0502020202020204" pitchFamily="34" charset="0"/>
              </a:rPr>
              <a:t>       La maturità dei processi definisce il modo in cui un'azienda documenta e gestisce i propri processi aziendali. La maturità prevede anche la capacità di un'azienda di migliorare continuamente i propri processi. La maturità e i parametri utilizzati forniscono un modo per monitorare </a:t>
            </a:r>
            <a:br>
              <a:rPr lang="it-IT" sz="2400" dirty="0">
                <a:solidFill>
                  <a:schemeClr val="bg1"/>
                </a:solidFill>
                <a:latin typeface="Century Gothic" panose="020B0502020202020204" pitchFamily="34" charset="0"/>
              </a:rPr>
            </a:br>
            <a:r>
              <a:rPr lang="it-IT" sz="2400" dirty="0">
                <a:solidFill>
                  <a:schemeClr val="bg1"/>
                </a:solidFill>
                <a:latin typeface="Century Gothic" panose="020B0502020202020204" pitchFamily="34" charset="0"/>
              </a:rPr>
              <a:t>la gestione dei processi.</a:t>
            </a:r>
          </a:p>
          <a:p>
            <a:endParaRPr lang="en-US" sz="24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D682FFA8-7202-6638-1C87-DE015C5A02B1}"/>
              </a:ext>
            </a:extLst>
          </p:cNvPr>
          <p:cNvSpPr/>
          <p:nvPr/>
        </p:nvSpPr>
        <p:spPr>
          <a:xfrm>
            <a:off x="5956851" y="5695475"/>
            <a:ext cx="5448298" cy="292387"/>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27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EAF4F2"/>
            </a:gs>
            <a:gs pos="65000">
              <a:srgbClr val="C8E6E1"/>
            </a:gs>
          </a:gsLst>
          <a:lin ang="270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F5EBF4-098B-FEB9-D4AE-6C9D3A5D1C4D}"/>
              </a:ext>
            </a:extLst>
          </p:cNvPr>
          <p:cNvPicPr>
            <a:picLocks noChangeAspect="1"/>
          </p:cNvPicPr>
          <p:nvPr/>
        </p:nvPicPr>
        <p:blipFill>
          <a:blip r:embed="rId3"/>
          <a:stretch>
            <a:fillRect/>
          </a:stretch>
        </p:blipFill>
        <p:spPr>
          <a:xfrm>
            <a:off x="-3672" y="0"/>
            <a:ext cx="12192000" cy="6858000"/>
          </a:xfrm>
          <a:prstGeom prst="rect">
            <a:avLst/>
          </a:prstGeom>
        </p:spPr>
      </p:pic>
      <p:sp>
        <p:nvSpPr>
          <p:cNvPr id="2" name="TextBox 1">
            <a:extLst>
              <a:ext uri="{FF2B5EF4-FFF2-40B4-BE49-F238E27FC236}">
                <a16:creationId xmlns:a16="http://schemas.microsoft.com/office/drawing/2014/main" id="{B30FD73D-FECB-68EB-182D-A68F21537953}"/>
              </a:ext>
            </a:extLst>
          </p:cNvPr>
          <p:cNvSpPr txBox="1"/>
          <p:nvPr/>
        </p:nvSpPr>
        <p:spPr>
          <a:xfrm>
            <a:off x="786847" y="248400"/>
            <a:ext cx="9308723" cy="584775"/>
          </a:xfrm>
          <a:prstGeom prst="rect">
            <a:avLst/>
          </a:prstGeom>
          <a:noFill/>
        </p:spPr>
        <p:txBody>
          <a:bodyPr wrap="square" rtlCol="0">
            <a:spAutoFit/>
          </a:bodyPr>
          <a:lstStyle/>
          <a:p>
            <a:pPr rtl="0"/>
            <a:r>
              <a:rPr lang="it-IT" sz="3200" dirty="0">
                <a:solidFill>
                  <a:srgbClr val="609188"/>
                </a:solidFill>
                <a:latin typeface="Century Gothic" panose="020B0502020202020204" pitchFamily="34" charset="0"/>
              </a:rPr>
              <a:t>Cosa sono i modelli di maturità dei processi?</a:t>
            </a:r>
          </a:p>
        </p:txBody>
      </p:sp>
      <p:sp>
        <p:nvSpPr>
          <p:cNvPr id="3" name="Rectangle 2">
            <a:extLst>
              <a:ext uri="{FF2B5EF4-FFF2-40B4-BE49-F238E27FC236}">
                <a16:creationId xmlns:a16="http://schemas.microsoft.com/office/drawing/2014/main" id="{A5D0B509-7B20-54CE-632D-60EB25C940B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Rectangle 3">
            <a:extLst>
              <a:ext uri="{FF2B5EF4-FFF2-40B4-BE49-F238E27FC236}">
                <a16:creationId xmlns:a16="http://schemas.microsoft.com/office/drawing/2014/main" id="{156122AD-EB0B-849F-610D-DC6C70CFE3B4}"/>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16AC870-3A51-FE42-6DA8-C9499218A0B9}"/>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2</a:t>
            </a:r>
          </a:p>
        </p:txBody>
      </p:sp>
      <p:graphicFrame>
        <p:nvGraphicFramePr>
          <p:cNvPr id="6" name="Google Shape;246;p17">
            <a:extLst>
              <a:ext uri="{FF2B5EF4-FFF2-40B4-BE49-F238E27FC236}">
                <a16:creationId xmlns:a16="http://schemas.microsoft.com/office/drawing/2014/main" id="{29FD7C12-F068-B4C3-93EF-660D045762A7}"/>
              </a:ext>
            </a:extLst>
          </p:cNvPr>
          <p:cNvGraphicFramePr/>
          <p:nvPr>
            <p:extLst>
              <p:ext uri="{D42A27DB-BD31-4B8C-83A1-F6EECF244321}">
                <p14:modId xmlns:p14="http://schemas.microsoft.com/office/powerpoint/2010/main" val="3221213950"/>
              </p:ext>
            </p:extLst>
          </p:nvPr>
        </p:nvGraphicFramePr>
        <p:xfrm>
          <a:off x="480700" y="1258872"/>
          <a:ext cx="6462793" cy="5459784"/>
        </p:xfrm>
        <a:graphic>
          <a:graphicData uri="http://schemas.openxmlformats.org/drawingml/2006/table">
            <a:tbl>
              <a:tblPr>
                <a:noFill/>
              </a:tblPr>
              <a:tblGrid>
                <a:gridCol w="6462793">
                  <a:extLst>
                    <a:ext uri="{9D8B030D-6E8A-4147-A177-3AD203B41FA5}">
                      <a16:colId xmlns:a16="http://schemas.microsoft.com/office/drawing/2014/main" val="20000"/>
                    </a:ext>
                  </a:extLst>
                </a:gridCol>
              </a:tblGrid>
              <a:tr h="5143084">
                <a:tc>
                  <a:txBody>
                    <a:bodyPr/>
                    <a:lstStyle/>
                    <a:p>
                      <a:pPr marL="457200" marR="0" lvl="0" indent="-330200" algn="l" rtl="0">
                        <a:lnSpc>
                          <a:spcPct val="200000"/>
                        </a:lnSpc>
                        <a:spcBef>
                          <a:spcPts val="0"/>
                        </a:spcBef>
                        <a:spcAft>
                          <a:spcPts val="1400"/>
                        </a:spcAft>
                        <a:buClr>
                          <a:srgbClr val="4BA895"/>
                        </a:buClr>
                        <a:buSzPts val="1600"/>
                        <a:buFont typeface="Century Gothic"/>
                        <a:buChar char="●"/>
                      </a:pPr>
                      <a:r>
                        <a:rPr lang="it-IT" sz="1800" dirty="0">
                          <a:latin typeface="Century Gothic" panose="020B0502020202020204" pitchFamily="34" charset="0"/>
                        </a:rPr>
                        <a:t>Misurano come le aziende gestiscono i processi</a:t>
                      </a:r>
                    </a:p>
                    <a:p>
                      <a:pPr marL="457200" marR="0" lvl="0" indent="-336550" algn="l" rtl="0">
                        <a:lnSpc>
                          <a:spcPct val="200000"/>
                        </a:lnSpc>
                        <a:spcBef>
                          <a:spcPts val="0"/>
                        </a:spcBef>
                        <a:spcAft>
                          <a:spcPts val="1400"/>
                        </a:spcAft>
                        <a:buClr>
                          <a:srgbClr val="4BA895"/>
                        </a:buClr>
                        <a:buSzPts val="1700"/>
                        <a:buChar char="●"/>
                      </a:pPr>
                      <a:r>
                        <a:rPr lang="it-IT" sz="1800" dirty="0">
                          <a:latin typeface="Century Gothic" panose="020B0502020202020204" pitchFamily="34" charset="0"/>
                        </a:rPr>
                        <a:t>Assegnano un punteggio ai vari livelli</a:t>
                      </a:r>
                    </a:p>
                    <a:p>
                      <a:pPr marL="914400" lvl="1" indent="-355600" algn="l" rtl="0">
                        <a:lnSpc>
                          <a:spcPct val="150000"/>
                        </a:lnSpc>
                        <a:spcBef>
                          <a:spcPts val="0"/>
                        </a:spcBef>
                        <a:spcAft>
                          <a:spcPts val="1400"/>
                        </a:spcAft>
                        <a:buClr>
                          <a:srgbClr val="4BA895"/>
                        </a:buClr>
                        <a:buSzPts val="2000"/>
                        <a:buChar char="○"/>
                      </a:pPr>
                      <a:r>
                        <a:rPr lang="it-IT" sz="1600" dirty="0">
                          <a:latin typeface="Century Gothic" panose="020B0502020202020204" pitchFamily="34" charset="0"/>
                        </a:rPr>
                        <a:t>Un indice di maturità basso è sinonimo di un livello basso di controllo e ripetibilità nell'esecuzione e nei risultati dei processi e della presenza di compartimenti stagni nelle aree funzionali</a:t>
                      </a:r>
                    </a:p>
                    <a:p>
                      <a:pPr marL="914400" lvl="1" indent="-355600" algn="l" rtl="0">
                        <a:lnSpc>
                          <a:spcPct val="150000"/>
                        </a:lnSpc>
                        <a:spcBef>
                          <a:spcPts val="0"/>
                        </a:spcBef>
                        <a:spcAft>
                          <a:spcPts val="1400"/>
                        </a:spcAft>
                        <a:buClr>
                          <a:srgbClr val="4BA895"/>
                        </a:buClr>
                        <a:buSzPts val="2000"/>
                        <a:buChar char="○"/>
                      </a:pPr>
                      <a:r>
                        <a:rPr lang="it-IT" sz="1600" dirty="0">
                          <a:latin typeface="Century Gothic" panose="020B0502020202020204" pitchFamily="34" charset="0"/>
                        </a:rPr>
                        <a:t>Un indice di maturità alto dimostra un </a:t>
                      </a:r>
                      <a:br>
                        <a:rPr lang="it-IT" sz="1600" dirty="0">
                          <a:latin typeface="Century Gothic" panose="020B0502020202020204" pitchFamily="34" charset="0"/>
                        </a:rPr>
                      </a:br>
                      <a:r>
                        <a:rPr lang="it-IT" sz="1600" dirty="0">
                          <a:latin typeface="Century Gothic" panose="020B0502020202020204" pitchFamily="34" charset="0"/>
                        </a:rPr>
                        <a:t>maggiore grado di controllo, ripetibilità </a:t>
                      </a:r>
                      <a:br>
                        <a:rPr lang="it-IT" sz="1600" dirty="0">
                          <a:latin typeface="Century Gothic" panose="020B0502020202020204" pitchFamily="34" charset="0"/>
                        </a:rPr>
                      </a:br>
                      <a:r>
                        <a:rPr lang="it-IT" sz="1600" dirty="0">
                          <a:latin typeface="Century Gothic" panose="020B0502020202020204" pitchFamily="34" charset="0"/>
                        </a:rPr>
                        <a:t>e qualità e una forte cooperazione </a:t>
                      </a:r>
                      <a:br>
                        <a:rPr lang="en-US" sz="1600" dirty="0">
                          <a:latin typeface="Century Gothic" panose="020B0502020202020204" pitchFamily="34" charset="0"/>
                        </a:rPr>
                      </a:br>
                      <a:r>
                        <a:rPr lang="it-IT" sz="1600" dirty="0">
                          <a:latin typeface="Century Gothic" panose="020B0502020202020204" pitchFamily="34" charset="0"/>
                        </a:rPr>
                        <a:t>tra i team</a:t>
                      </a:r>
                    </a:p>
                    <a:p>
                      <a:pPr marL="457200" marR="0" lvl="0" indent="-304800" algn="l" rtl="0">
                        <a:lnSpc>
                          <a:spcPct val="200000"/>
                        </a:lnSpc>
                        <a:spcBef>
                          <a:spcPts val="0"/>
                        </a:spcBef>
                        <a:spcAft>
                          <a:spcPts val="800"/>
                        </a:spcAft>
                        <a:buClr>
                          <a:srgbClr val="4BA895"/>
                        </a:buClr>
                        <a:buSzPts val="1200"/>
                        <a:buChar char="●"/>
                      </a:pPr>
                      <a:endParaRPr sz="1400" dirty="0">
                        <a:latin typeface="Century Gothic" panose="020B0502020202020204" pitchFamily="34" charset="0"/>
                      </a:endParaRP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3739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12100"/>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it-IT" sz="2400" dirty="0">
                <a:solidFill>
                  <a:schemeClr val="bg1"/>
                </a:solidFill>
                <a:latin typeface="Century Gothic" panose="020B0502020202020204" pitchFamily="34" charset="0"/>
              </a:rPr>
              <a:t>Iniziale</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00153"/>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it-IT" sz="2400" dirty="0">
                <a:solidFill>
                  <a:schemeClr val="bg1"/>
                </a:solidFill>
                <a:latin typeface="Century Gothic" panose="020B0502020202020204" pitchFamily="34" charset="0"/>
              </a:rPr>
              <a:t>Ripetibile</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2988205"/>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it-IT" sz="2400" dirty="0">
                <a:solidFill>
                  <a:schemeClr val="bg1"/>
                </a:solidFill>
                <a:latin typeface="Century Gothic" panose="020B0502020202020204" pitchFamily="34" charset="0"/>
              </a:rPr>
              <a:t>Definito</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476257"/>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it-IT" sz="2400" dirty="0">
                <a:solidFill>
                  <a:schemeClr val="bg1"/>
                </a:solidFill>
                <a:latin typeface="Century Gothic" panose="020B0502020202020204" pitchFamily="34" charset="0"/>
              </a:rPr>
              <a:t>Gestito</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6435" y="1964309"/>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it-IT" sz="2400" dirty="0">
                <a:solidFill>
                  <a:schemeClr val="bg1"/>
                </a:solidFill>
                <a:latin typeface="Century Gothic" panose="020B0502020202020204" pitchFamily="34" charset="0"/>
              </a:rPr>
              <a:t>Ottimale</a:t>
            </a:r>
          </a:p>
        </p:txBody>
      </p:sp>
      <p:grpSp>
        <p:nvGrpSpPr>
          <p:cNvPr id="80" name="Group 79">
            <a:extLst>
              <a:ext uri="{FF2B5EF4-FFF2-40B4-BE49-F238E27FC236}">
                <a16:creationId xmlns:a16="http://schemas.microsoft.com/office/drawing/2014/main" id="{2F8EA32D-D570-D17C-E458-91357395BF79}"/>
              </a:ext>
            </a:extLst>
          </p:cNvPr>
          <p:cNvGrpSpPr/>
          <p:nvPr/>
        </p:nvGrpSpPr>
        <p:grpSpPr>
          <a:xfrm>
            <a:off x="480212" y="4476245"/>
            <a:ext cx="2071384" cy="2133355"/>
            <a:chOff x="480212" y="4476245"/>
            <a:chExt cx="2071384" cy="2133355"/>
          </a:xfrm>
        </p:grpSpPr>
        <p:grpSp>
          <p:nvGrpSpPr>
            <p:cNvPr id="30" name="Group 29">
              <a:extLst>
                <a:ext uri="{FF2B5EF4-FFF2-40B4-BE49-F238E27FC236}">
                  <a16:creationId xmlns:a16="http://schemas.microsoft.com/office/drawing/2014/main" id="{D88226BA-882D-E41C-A753-2062CB8DCA9B}"/>
                </a:ext>
              </a:extLst>
            </p:cNvPr>
            <p:cNvGrpSpPr/>
            <p:nvPr/>
          </p:nvGrpSpPr>
          <p:grpSpPr>
            <a:xfrm>
              <a:off x="480212" y="4476245"/>
              <a:ext cx="2071384" cy="2093157"/>
              <a:chOff x="622063" y="4476245"/>
              <a:chExt cx="2253291" cy="2093157"/>
            </a:xfrm>
          </p:grpSpPr>
          <p:sp>
            <p:nvSpPr>
              <p:cNvPr id="14" name="Round Diagonal Corner Rectangle 13">
                <a:extLst>
                  <a:ext uri="{FF2B5EF4-FFF2-40B4-BE49-F238E27FC236}">
                    <a16:creationId xmlns:a16="http://schemas.microsoft.com/office/drawing/2014/main" id="{9167B5C8-DC3C-1020-719D-E57B33BD9FBD}"/>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16" name="TextBox 15">
              <a:extLst>
                <a:ext uri="{FF2B5EF4-FFF2-40B4-BE49-F238E27FC236}">
                  <a16:creationId xmlns:a16="http://schemas.microsoft.com/office/drawing/2014/main" id="{38F66660-3E4C-B7CB-3F41-12D099729D39}"/>
                </a:ext>
              </a:extLst>
            </p:cNvPr>
            <p:cNvSpPr txBox="1"/>
            <p:nvPr/>
          </p:nvSpPr>
          <p:spPr>
            <a:xfrm>
              <a:off x="554581" y="4664464"/>
              <a:ext cx="1926100" cy="892552"/>
            </a:xfrm>
            <a:prstGeom prst="rect">
              <a:avLst/>
            </a:prstGeom>
            <a:noFill/>
          </p:spPr>
          <p:txBody>
            <a:bodyPr wrap="square" rtlCol="0">
              <a:spAutoFit/>
            </a:bodyPr>
            <a:lstStyle/>
            <a:p>
              <a:pPr rtl="0">
                <a:spcAft>
                  <a:spcPts val="1400"/>
                </a:spcAft>
                <a:buClr>
                  <a:srgbClr val="DFF1E9"/>
                </a:buClr>
                <a:buSzPct val="125000"/>
              </a:pPr>
              <a:r>
                <a:rPr lang="it-IT" sz="1300" dirty="0">
                  <a:solidFill>
                    <a:schemeClr val="bg1"/>
                  </a:solidFill>
                  <a:latin typeface="Century Gothic" panose="020B0502020202020204" pitchFamily="34" charset="0"/>
                </a:rPr>
                <a:t>pochi processi documentati e ripetibili; focus sullo sforzo individuale</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1</a:t>
              </a:r>
            </a:p>
          </p:txBody>
        </p:sp>
      </p:grpSp>
      <p:grpSp>
        <p:nvGrpSpPr>
          <p:cNvPr id="81" name="Group 80">
            <a:extLst>
              <a:ext uri="{FF2B5EF4-FFF2-40B4-BE49-F238E27FC236}">
                <a16:creationId xmlns:a16="http://schemas.microsoft.com/office/drawing/2014/main" id="{A39E2B36-EF6C-B5A7-099D-0E3B8E423C88}"/>
              </a:ext>
            </a:extLst>
          </p:cNvPr>
          <p:cNvGrpSpPr/>
          <p:nvPr/>
        </p:nvGrpSpPr>
        <p:grpSpPr>
          <a:xfrm>
            <a:off x="2781767" y="3973115"/>
            <a:ext cx="2071384" cy="2133355"/>
            <a:chOff x="2781767" y="3973115"/>
            <a:chExt cx="2071384" cy="2133355"/>
          </a:xfrm>
        </p:grpSpPr>
        <p:grpSp>
          <p:nvGrpSpPr>
            <p:cNvPr id="53" name="Group 52">
              <a:extLst>
                <a:ext uri="{FF2B5EF4-FFF2-40B4-BE49-F238E27FC236}">
                  <a16:creationId xmlns:a16="http://schemas.microsoft.com/office/drawing/2014/main" id="{782816EA-3610-8B89-68F2-F0775CFAA83D}"/>
                </a:ext>
              </a:extLst>
            </p:cNvPr>
            <p:cNvGrpSpPr/>
            <p:nvPr/>
          </p:nvGrpSpPr>
          <p:grpSpPr>
            <a:xfrm>
              <a:off x="2781767" y="3973115"/>
              <a:ext cx="2071384" cy="2093157"/>
              <a:chOff x="622063" y="4476245"/>
              <a:chExt cx="2253291" cy="2093157"/>
            </a:xfrm>
          </p:grpSpPr>
          <p:sp>
            <p:nvSpPr>
              <p:cNvPr id="57" name="Round Diagonal Corner Rectangle 56">
                <a:extLst>
                  <a:ext uri="{FF2B5EF4-FFF2-40B4-BE49-F238E27FC236}">
                    <a16:creationId xmlns:a16="http://schemas.microsoft.com/office/drawing/2014/main" id="{3BF4D142-A20A-5F98-2B51-54DFC17FBB36}"/>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492443"/>
            </a:xfrm>
            <a:prstGeom prst="rect">
              <a:avLst/>
            </a:prstGeom>
            <a:noFill/>
          </p:spPr>
          <p:txBody>
            <a:bodyPr wrap="square" rtlCol="0">
              <a:spAutoFit/>
            </a:bodyPr>
            <a:lstStyle/>
            <a:p>
              <a:pPr rtl="0">
                <a:spcAft>
                  <a:spcPts val="1400"/>
                </a:spcAft>
                <a:buClr>
                  <a:srgbClr val="DFF1E9"/>
                </a:buClr>
                <a:buSzPct val="125000"/>
              </a:pPr>
              <a:r>
                <a:rPr lang="it-IT" sz="1300" dirty="0">
                  <a:solidFill>
                    <a:schemeClr val="bg1"/>
                  </a:solidFill>
                  <a:latin typeface="Century Gothic" panose="020B0502020202020204" pitchFamily="34" charset="0"/>
                </a:rPr>
                <a:t>processi documentati e ripetibili</a:t>
              </a:r>
            </a:p>
          </p:txBody>
        </p:sp>
      </p:grpSp>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4161862779"/>
              </p:ext>
            </p:extLst>
          </p:nvPr>
        </p:nvGraphicFramePr>
        <p:xfrm>
          <a:off x="480700" y="1189423"/>
          <a:ext cx="8611261" cy="1635957"/>
        </p:xfrm>
        <a:graphic>
          <a:graphicData uri="http://schemas.openxmlformats.org/drawingml/2006/table">
            <a:tbl>
              <a:tblPr>
                <a:noFill/>
              </a:tblPr>
              <a:tblGrid>
                <a:gridCol w="8611261">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it-IT" sz="1800" dirty="0">
                          <a:latin typeface="Century Gothic" panose="020B0502020202020204" pitchFamily="34" charset="0"/>
                        </a:rPr>
                        <a:t>Si concentra sul miglioramento dei processi di sviluppo dei software</a:t>
                      </a:r>
                    </a:p>
                    <a:p>
                      <a:pPr marL="457200" marR="0" lvl="0" indent="-330200" algn="l" rtl="0">
                        <a:lnSpc>
                          <a:spcPct val="100000"/>
                        </a:lnSpc>
                        <a:spcBef>
                          <a:spcPts val="0"/>
                        </a:spcBef>
                        <a:spcAft>
                          <a:spcPts val="1400"/>
                        </a:spcAft>
                        <a:buClr>
                          <a:srgbClr val="4BA895"/>
                        </a:buClr>
                        <a:buSzPts val="1600"/>
                        <a:buFont typeface="Century Gothic"/>
                        <a:buChar char="●"/>
                      </a:pPr>
                      <a:r>
                        <a:rPr lang="it-IT" sz="1800" dirty="0">
                          <a:latin typeface="Century Gothic" panose="020B0502020202020204" pitchFamily="34" charset="0"/>
                        </a:rPr>
                        <a:t>Uno dei modelli di maturità originali sviluppato negli anni '80</a:t>
                      </a:r>
                    </a:p>
                    <a:p>
                      <a:pPr marL="457200" marR="0" lvl="0" indent="-330200" algn="l" rtl="0">
                        <a:lnSpc>
                          <a:spcPct val="100000"/>
                        </a:lnSpc>
                        <a:spcBef>
                          <a:spcPts val="0"/>
                        </a:spcBef>
                        <a:spcAft>
                          <a:spcPts val="1400"/>
                        </a:spcAft>
                        <a:buClr>
                          <a:srgbClr val="4BA895"/>
                        </a:buClr>
                        <a:buSzPts val="1600"/>
                        <a:buFont typeface="Century Gothic"/>
                        <a:buChar char="●"/>
                      </a:pPr>
                      <a:r>
                        <a:rPr lang="it-IT" sz="1800" dirty="0">
                          <a:latin typeface="Century Gothic" panose="020B0502020202020204" pitchFamily="34" charset="0"/>
                        </a:rPr>
                        <a:t>Ha cinque livelli:</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7270496" cy="584775"/>
          </a:xfrm>
          <a:prstGeom prst="rect">
            <a:avLst/>
          </a:prstGeom>
          <a:noFill/>
        </p:spPr>
        <p:txBody>
          <a:bodyPr wrap="square" rtlCol="0">
            <a:spAutoFit/>
          </a:bodyPr>
          <a:lstStyle/>
          <a:p>
            <a:pPr rtl="0"/>
            <a:r>
              <a:rPr lang="it-IT" sz="3200" dirty="0">
                <a:solidFill>
                  <a:srgbClr val="609188"/>
                </a:solidFill>
                <a:latin typeface="Century Gothic" panose="020B0502020202020204" pitchFamily="34" charset="0"/>
              </a:rPr>
              <a:t>Capability Maturity Model (CMM)</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3</a:t>
            </a:r>
          </a:p>
        </p:txBody>
      </p:sp>
      <p:sp>
        <p:nvSpPr>
          <p:cNvPr id="12" name="Rectangle 11">
            <a:extLst>
              <a:ext uri="{FF2B5EF4-FFF2-40B4-BE49-F238E27FC236}">
                <a16:creationId xmlns:a16="http://schemas.microsoft.com/office/drawing/2014/main" id="{668CF45C-411A-F7AD-400B-C15A9B07A583}"/>
              </a:ext>
            </a:extLst>
          </p:cNvPr>
          <p:cNvSpPr/>
          <p:nvPr/>
        </p:nvSpPr>
        <p:spPr>
          <a:xfrm>
            <a:off x="9014096" y="5919517"/>
            <a:ext cx="3152504"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it-IT" sz="6600">
                <a:solidFill>
                  <a:srgbClr val="169C7F"/>
                </a:solidFill>
                <a:latin typeface="Century Gothic" panose="020B0502020202020204" pitchFamily="34" charset="0"/>
              </a:rPr>
              <a:t>CMM</a:t>
            </a:r>
          </a:p>
        </p:txBody>
      </p:sp>
      <p:grpSp>
        <p:nvGrpSpPr>
          <p:cNvPr id="82" name="Group 81">
            <a:extLst>
              <a:ext uri="{FF2B5EF4-FFF2-40B4-BE49-F238E27FC236}">
                <a16:creationId xmlns:a16="http://schemas.microsoft.com/office/drawing/2014/main" id="{E5FCA924-AD54-6900-02C4-A333CECD2AA7}"/>
              </a:ext>
            </a:extLst>
          </p:cNvPr>
          <p:cNvGrpSpPr/>
          <p:nvPr/>
        </p:nvGrpSpPr>
        <p:grpSpPr>
          <a:xfrm>
            <a:off x="5083322" y="3469985"/>
            <a:ext cx="2071384" cy="2133355"/>
            <a:chOff x="5083322" y="3469985"/>
            <a:chExt cx="2071384" cy="2133355"/>
          </a:xfrm>
        </p:grpSpPr>
        <p:grpSp>
          <p:nvGrpSpPr>
            <p:cNvPr id="60" name="Group 59">
              <a:extLst>
                <a:ext uri="{FF2B5EF4-FFF2-40B4-BE49-F238E27FC236}">
                  <a16:creationId xmlns:a16="http://schemas.microsoft.com/office/drawing/2014/main" id="{10517FD9-147A-ECD0-000A-091EE3C6E064}"/>
                </a:ext>
              </a:extLst>
            </p:cNvPr>
            <p:cNvGrpSpPr/>
            <p:nvPr/>
          </p:nvGrpSpPr>
          <p:grpSpPr>
            <a:xfrm>
              <a:off x="5083322" y="3469985"/>
              <a:ext cx="2071384" cy="2093157"/>
              <a:chOff x="622063" y="4476245"/>
              <a:chExt cx="2253291" cy="2093157"/>
            </a:xfrm>
          </p:grpSpPr>
          <p:sp>
            <p:nvSpPr>
              <p:cNvPr id="64" name="Round Diagonal Corner Rectangle 63">
                <a:extLst>
                  <a:ext uri="{FF2B5EF4-FFF2-40B4-BE49-F238E27FC236}">
                    <a16:creationId xmlns:a16="http://schemas.microsoft.com/office/drawing/2014/main" id="{EE94E61C-0A7B-9447-25CA-AC7684F424A0}"/>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1926100" cy="892552"/>
            </a:xfrm>
            <a:prstGeom prst="rect">
              <a:avLst/>
            </a:prstGeom>
            <a:noFill/>
          </p:spPr>
          <p:txBody>
            <a:bodyPr wrap="square" rtlCol="0">
              <a:spAutoFit/>
            </a:bodyPr>
            <a:lstStyle/>
            <a:p>
              <a:pPr rtl="0">
                <a:spcAft>
                  <a:spcPts val="1400"/>
                </a:spcAft>
                <a:buClr>
                  <a:srgbClr val="DFF1E9"/>
                </a:buClr>
                <a:buSzPct val="125000"/>
              </a:pPr>
              <a:r>
                <a:rPr lang="it-IT" sz="1300" dirty="0">
                  <a:solidFill>
                    <a:schemeClr val="bg1"/>
                  </a:solidFill>
                  <a:latin typeface="Century Gothic" panose="020B0502020202020204" pitchFamily="34" charset="0"/>
                </a:rPr>
                <a:t>processi standardizzati in tutta l'organizzazione e documentati</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3</a:t>
              </a:r>
            </a:p>
          </p:txBody>
        </p:sp>
      </p:grpSp>
      <p:grpSp>
        <p:nvGrpSpPr>
          <p:cNvPr id="83" name="Group 82">
            <a:extLst>
              <a:ext uri="{FF2B5EF4-FFF2-40B4-BE49-F238E27FC236}">
                <a16:creationId xmlns:a16="http://schemas.microsoft.com/office/drawing/2014/main" id="{C4F628C8-16A7-53A6-3FB0-EE806A166FD4}"/>
              </a:ext>
            </a:extLst>
          </p:cNvPr>
          <p:cNvGrpSpPr/>
          <p:nvPr/>
        </p:nvGrpSpPr>
        <p:grpSpPr>
          <a:xfrm>
            <a:off x="7384878" y="2966855"/>
            <a:ext cx="2071384" cy="2133355"/>
            <a:chOff x="7384878" y="2966855"/>
            <a:chExt cx="2071384" cy="2133355"/>
          </a:xfrm>
        </p:grpSpPr>
        <p:grpSp>
          <p:nvGrpSpPr>
            <p:cNvPr id="67" name="Group 66">
              <a:extLst>
                <a:ext uri="{FF2B5EF4-FFF2-40B4-BE49-F238E27FC236}">
                  <a16:creationId xmlns:a16="http://schemas.microsoft.com/office/drawing/2014/main" id="{4765017D-456D-C14B-C68B-DCD751284281}"/>
                </a:ext>
              </a:extLst>
            </p:cNvPr>
            <p:cNvGrpSpPr/>
            <p:nvPr/>
          </p:nvGrpSpPr>
          <p:grpSpPr>
            <a:xfrm>
              <a:off x="7384878" y="2966855"/>
              <a:ext cx="2071384" cy="2093157"/>
              <a:chOff x="622063" y="4476245"/>
              <a:chExt cx="2253291" cy="2093157"/>
            </a:xfrm>
          </p:grpSpPr>
          <p:sp>
            <p:nvSpPr>
              <p:cNvPr id="71" name="Round Diagonal Corner Rectangle 70">
                <a:extLst>
                  <a:ext uri="{FF2B5EF4-FFF2-40B4-BE49-F238E27FC236}">
                    <a16:creationId xmlns:a16="http://schemas.microsoft.com/office/drawing/2014/main" id="{90C87BB5-74B3-56FA-3DE5-BE98526FFC1D}"/>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68" name="TextBox 67">
              <a:extLst>
                <a:ext uri="{FF2B5EF4-FFF2-40B4-BE49-F238E27FC236}">
                  <a16:creationId xmlns:a16="http://schemas.microsoft.com/office/drawing/2014/main" id="{5C7E9CC2-0C9C-C331-B13D-25E70715BB2B}"/>
                </a:ext>
              </a:extLst>
            </p:cNvPr>
            <p:cNvSpPr txBox="1"/>
            <p:nvPr/>
          </p:nvSpPr>
          <p:spPr>
            <a:xfrm>
              <a:off x="7459247" y="3155074"/>
              <a:ext cx="1926100" cy="492443"/>
            </a:xfrm>
            <a:prstGeom prst="rect">
              <a:avLst/>
            </a:prstGeom>
            <a:noFill/>
          </p:spPr>
          <p:txBody>
            <a:bodyPr wrap="square" rtlCol="0">
              <a:spAutoFit/>
            </a:bodyPr>
            <a:lstStyle/>
            <a:p>
              <a:pPr rtl="0">
                <a:spcAft>
                  <a:spcPts val="1400"/>
                </a:spcAft>
                <a:buClr>
                  <a:srgbClr val="DFF1E9"/>
                </a:buClr>
                <a:buSzPct val="125000"/>
              </a:pPr>
              <a:r>
                <a:rPr lang="it-IT" sz="1300" dirty="0">
                  <a:solidFill>
                    <a:schemeClr val="bg1"/>
                  </a:solidFill>
                  <a:latin typeface="Century Gothic" panose="020B0502020202020204" pitchFamily="34" charset="0"/>
                </a:rPr>
                <a:t>processi misurati e analizzati</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4</a:t>
              </a:r>
            </a:p>
          </p:txBody>
        </p:sp>
      </p:grpSp>
      <p:grpSp>
        <p:nvGrpSpPr>
          <p:cNvPr id="84" name="Group 83">
            <a:extLst>
              <a:ext uri="{FF2B5EF4-FFF2-40B4-BE49-F238E27FC236}">
                <a16:creationId xmlns:a16="http://schemas.microsoft.com/office/drawing/2014/main" id="{A3568435-739F-FAFA-A0FF-D9BA0AC78FB1}"/>
              </a:ext>
            </a:extLst>
          </p:cNvPr>
          <p:cNvGrpSpPr/>
          <p:nvPr/>
        </p:nvGrpSpPr>
        <p:grpSpPr>
          <a:xfrm>
            <a:off x="9686435" y="2463725"/>
            <a:ext cx="2071384" cy="2133355"/>
            <a:chOff x="9686435" y="2463725"/>
            <a:chExt cx="2071384" cy="2133355"/>
          </a:xfrm>
        </p:grpSpPr>
        <p:grpSp>
          <p:nvGrpSpPr>
            <p:cNvPr id="74" name="Group 73">
              <a:extLst>
                <a:ext uri="{FF2B5EF4-FFF2-40B4-BE49-F238E27FC236}">
                  <a16:creationId xmlns:a16="http://schemas.microsoft.com/office/drawing/2014/main" id="{612A0504-3F12-B3E7-B703-8A4E224F750E}"/>
                </a:ext>
              </a:extLst>
            </p:cNvPr>
            <p:cNvGrpSpPr/>
            <p:nvPr/>
          </p:nvGrpSpPr>
          <p:grpSpPr>
            <a:xfrm>
              <a:off x="9686435" y="2463725"/>
              <a:ext cx="2071384" cy="2093157"/>
              <a:chOff x="622063" y="4476245"/>
              <a:chExt cx="2253291" cy="2093157"/>
            </a:xfrm>
          </p:grpSpPr>
          <p:sp>
            <p:nvSpPr>
              <p:cNvPr id="78" name="Round Diagonal Corner Rectangle 77">
                <a:extLst>
                  <a:ext uri="{FF2B5EF4-FFF2-40B4-BE49-F238E27FC236}">
                    <a16:creationId xmlns:a16="http://schemas.microsoft.com/office/drawing/2014/main" id="{F374467F-FA48-7A2F-CD4E-D98E1F4ABFD5}"/>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75" name="TextBox 74">
              <a:extLst>
                <a:ext uri="{FF2B5EF4-FFF2-40B4-BE49-F238E27FC236}">
                  <a16:creationId xmlns:a16="http://schemas.microsoft.com/office/drawing/2014/main" id="{CD12D9B6-534B-92C4-7B18-298E28EB613F}"/>
                </a:ext>
              </a:extLst>
            </p:cNvPr>
            <p:cNvSpPr txBox="1"/>
            <p:nvPr/>
          </p:nvSpPr>
          <p:spPr>
            <a:xfrm>
              <a:off x="9760804" y="2651944"/>
              <a:ext cx="1926100" cy="1092607"/>
            </a:xfrm>
            <a:prstGeom prst="rect">
              <a:avLst/>
            </a:prstGeom>
            <a:noFill/>
          </p:spPr>
          <p:txBody>
            <a:bodyPr wrap="square" rtlCol="0">
              <a:spAutoFit/>
            </a:bodyPr>
            <a:lstStyle/>
            <a:p>
              <a:pPr rtl="0">
                <a:spcAft>
                  <a:spcPts val="1400"/>
                </a:spcAft>
                <a:buClr>
                  <a:srgbClr val="DFF1E9"/>
                </a:buClr>
                <a:buSzPct val="125000"/>
              </a:pPr>
              <a:r>
                <a:rPr lang="it-IT" sz="1300" dirty="0">
                  <a:solidFill>
                    <a:schemeClr val="bg1"/>
                  </a:solidFill>
                  <a:latin typeface="Century Gothic" panose="020B0502020202020204" pitchFamily="34" charset="0"/>
                </a:rPr>
                <a:t>miglioramento costante dei processi con feedback di controllo base e innovazione</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5</a:t>
              </a:r>
            </a:p>
          </p:txBody>
        </p:sp>
      </p:grpSp>
    </p:spTree>
    <p:extLst>
      <p:ext uri="{BB962C8B-B14F-4D97-AF65-F5344CB8AC3E}">
        <p14:creationId xmlns:p14="http://schemas.microsoft.com/office/powerpoint/2010/main" val="619566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1030566073"/>
              </p:ext>
            </p:extLst>
          </p:nvPr>
        </p:nvGraphicFramePr>
        <p:xfrm>
          <a:off x="480701" y="1189423"/>
          <a:ext cx="7102128" cy="1635957"/>
        </p:xfrm>
        <a:graphic>
          <a:graphicData uri="http://schemas.openxmlformats.org/drawingml/2006/table">
            <a:tbl>
              <a:tblPr>
                <a:noFill/>
              </a:tblPr>
              <a:tblGrid>
                <a:gridCol w="7102128">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it-IT" sz="1800" dirty="0">
                          <a:latin typeface="Century Gothic" panose="020B0502020202020204" pitchFamily="34" charset="0"/>
                        </a:rPr>
                        <a:t>Sviluppato dal modello CMM per applicare misurazioni coerenti a tutte le funzioni di un'organizzazione</a:t>
                      </a:r>
                    </a:p>
                    <a:p>
                      <a:pPr marL="457200" marR="0" lvl="0" indent="-330200" algn="l" rtl="0">
                        <a:lnSpc>
                          <a:spcPct val="100000"/>
                        </a:lnSpc>
                        <a:spcBef>
                          <a:spcPts val="0"/>
                        </a:spcBef>
                        <a:spcAft>
                          <a:spcPts val="1400"/>
                        </a:spcAft>
                        <a:buClr>
                          <a:srgbClr val="4BA895"/>
                        </a:buClr>
                        <a:buSzPts val="1600"/>
                        <a:buFont typeface="Century Gothic"/>
                        <a:buChar char="●"/>
                      </a:pPr>
                      <a:r>
                        <a:rPr lang="it-IT" sz="1800" dirty="0">
                          <a:latin typeface="Century Gothic" panose="020B0502020202020204" pitchFamily="34" charset="0"/>
                        </a:rPr>
                        <a:t>Ha cinque livelli:</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35250"/>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it-IT" sz="2100">
                <a:solidFill>
                  <a:schemeClr val="bg1"/>
                </a:solidFill>
                <a:latin typeface="Century Gothic" panose="020B0502020202020204" pitchFamily="34" charset="0"/>
              </a:rPr>
              <a:t>Iniziale</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23303"/>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it-IT" sz="2100">
                <a:solidFill>
                  <a:schemeClr val="bg1"/>
                </a:solidFill>
                <a:latin typeface="Century Gothic" panose="020B0502020202020204" pitchFamily="34" charset="0"/>
              </a:rPr>
              <a:t>Gestito</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3011355"/>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it-IT" sz="2100">
                <a:solidFill>
                  <a:schemeClr val="bg1"/>
                </a:solidFill>
                <a:latin typeface="Century Gothic" panose="020B0502020202020204" pitchFamily="34" charset="0"/>
              </a:rPr>
              <a:t>Definito</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529278"/>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it-IT" sz="2100" dirty="0">
                <a:solidFill>
                  <a:schemeClr val="bg1"/>
                </a:solidFill>
                <a:latin typeface="Century Gothic" panose="020B0502020202020204" pitchFamily="34" charset="0"/>
              </a:rPr>
              <a:t>Gestione quantitativa</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4578" y="1987459"/>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it-IT" sz="2100">
                <a:solidFill>
                  <a:schemeClr val="bg1"/>
                </a:solidFill>
                <a:latin typeface="Century Gothic" panose="020B0502020202020204" pitchFamily="34" charset="0"/>
              </a:rPr>
              <a:t>Ottimizzazione</a:t>
            </a:r>
          </a:p>
        </p:txBody>
      </p:sp>
      <p:sp>
        <p:nvSpPr>
          <p:cNvPr id="14" name="Round Diagonal Corner Rectangle 13">
            <a:extLst>
              <a:ext uri="{FF2B5EF4-FFF2-40B4-BE49-F238E27FC236}">
                <a16:creationId xmlns:a16="http://schemas.microsoft.com/office/drawing/2014/main" id="{9167B5C8-DC3C-1020-719D-E57B33BD9FBD}"/>
              </a:ext>
            </a:extLst>
          </p:cNvPr>
          <p:cNvSpPr/>
          <p:nvPr/>
        </p:nvSpPr>
        <p:spPr>
          <a:xfrm>
            <a:off x="480212" y="447624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87845" y="600457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6" name="TextBox 15">
            <a:extLst>
              <a:ext uri="{FF2B5EF4-FFF2-40B4-BE49-F238E27FC236}">
                <a16:creationId xmlns:a16="http://schemas.microsoft.com/office/drawing/2014/main" id="{38F66660-3E4C-B7CB-3F41-12D099729D39}"/>
              </a:ext>
            </a:extLst>
          </p:cNvPr>
          <p:cNvSpPr txBox="1"/>
          <p:nvPr/>
        </p:nvSpPr>
        <p:spPr>
          <a:xfrm>
            <a:off x="554581" y="4664464"/>
            <a:ext cx="1926100" cy="892552"/>
          </a:xfrm>
          <a:prstGeom prst="rect">
            <a:avLst/>
          </a:prstGeom>
          <a:noFill/>
        </p:spPr>
        <p:txBody>
          <a:bodyPr wrap="square" rtlCol="0">
            <a:spAutoFit/>
          </a:bodyPr>
          <a:lstStyle/>
          <a:p>
            <a:pPr rtl="0">
              <a:spcAft>
                <a:spcPts val="1400"/>
              </a:spcAft>
              <a:buClr>
                <a:srgbClr val="DFF1E9"/>
              </a:buClr>
              <a:buSzPct val="125000"/>
            </a:pPr>
            <a:r>
              <a:rPr lang="it-IT" sz="1300" dirty="0">
                <a:solidFill>
                  <a:schemeClr val="bg1"/>
                </a:solidFill>
                <a:latin typeface="Century Gothic" panose="020B0502020202020204" pitchFamily="34" charset="0"/>
              </a:rPr>
              <a:t>processi imprevedibili, scarsamente controllati e reattivi</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1</a:t>
            </a:r>
          </a:p>
        </p:txBody>
      </p:sp>
      <p:sp>
        <p:nvSpPr>
          <p:cNvPr id="57" name="Round Diagonal Corner Rectangle 56">
            <a:extLst>
              <a:ext uri="{FF2B5EF4-FFF2-40B4-BE49-F238E27FC236}">
                <a16:creationId xmlns:a16="http://schemas.microsoft.com/office/drawing/2014/main" id="{3BF4D142-A20A-5F98-2B51-54DFC17FBB36}"/>
              </a:ext>
            </a:extLst>
          </p:cNvPr>
          <p:cNvSpPr/>
          <p:nvPr/>
        </p:nvSpPr>
        <p:spPr>
          <a:xfrm>
            <a:off x="2781767" y="397311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9400" y="550144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692497"/>
          </a:xfrm>
          <a:prstGeom prst="rect">
            <a:avLst/>
          </a:prstGeom>
          <a:noFill/>
        </p:spPr>
        <p:txBody>
          <a:bodyPr wrap="square" rtlCol="0">
            <a:spAutoFit/>
          </a:bodyPr>
          <a:lstStyle/>
          <a:p>
            <a:pPr rtl="0">
              <a:spcAft>
                <a:spcPts val="1400"/>
              </a:spcAft>
              <a:buClr>
                <a:srgbClr val="DFF1E9"/>
              </a:buClr>
              <a:buSzPct val="125000"/>
            </a:pPr>
            <a:r>
              <a:rPr lang="it-IT" sz="1300" dirty="0">
                <a:solidFill>
                  <a:schemeClr val="bg1"/>
                </a:solidFill>
                <a:latin typeface="Century Gothic" panose="020B0502020202020204" pitchFamily="34" charset="0"/>
              </a:rPr>
              <a:t>processi caratterizzati per i progetti e spesso reattivi</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9238426" cy="584775"/>
          </a:xfrm>
          <a:prstGeom prst="rect">
            <a:avLst/>
          </a:prstGeom>
          <a:noFill/>
        </p:spPr>
        <p:txBody>
          <a:bodyPr wrap="none" rtlCol="0">
            <a:spAutoFit/>
          </a:bodyPr>
          <a:lstStyle/>
          <a:p>
            <a:pPr rtl="0"/>
            <a:r>
              <a:rPr lang="it-IT" sz="3200" dirty="0">
                <a:solidFill>
                  <a:srgbClr val="609188"/>
                </a:solidFill>
                <a:latin typeface="Century Gothic" panose="020B0502020202020204" pitchFamily="34" charset="0"/>
              </a:rPr>
              <a:t>Capability Maturity Model Integration (CMMI)</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4</a:t>
            </a:r>
          </a:p>
        </p:txBody>
      </p:sp>
      <p:sp>
        <p:nvSpPr>
          <p:cNvPr id="12" name="Rectangle 11">
            <a:extLst>
              <a:ext uri="{FF2B5EF4-FFF2-40B4-BE49-F238E27FC236}">
                <a16:creationId xmlns:a16="http://schemas.microsoft.com/office/drawing/2014/main" id="{668CF45C-411A-F7AD-400B-C15A9B07A583}"/>
              </a:ext>
            </a:extLst>
          </p:cNvPr>
          <p:cNvSpPr/>
          <p:nvPr/>
        </p:nvSpPr>
        <p:spPr>
          <a:xfrm>
            <a:off x="9014096" y="5919517"/>
            <a:ext cx="3152504"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it-IT" sz="6600">
                <a:solidFill>
                  <a:schemeClr val="accent2">
                    <a:lumMod val="75000"/>
                  </a:schemeClr>
                </a:solidFill>
                <a:latin typeface="Century Gothic" panose="020B0502020202020204" pitchFamily="34" charset="0"/>
              </a:rPr>
              <a:t>CMMI</a:t>
            </a:r>
          </a:p>
        </p:txBody>
      </p:sp>
      <p:sp>
        <p:nvSpPr>
          <p:cNvPr id="64" name="Round Diagonal Corner Rectangle 63">
            <a:extLst>
              <a:ext uri="{FF2B5EF4-FFF2-40B4-BE49-F238E27FC236}">
                <a16:creationId xmlns:a16="http://schemas.microsoft.com/office/drawing/2014/main" id="{EE94E61C-0A7B-9447-25CA-AC7684F424A0}"/>
              </a:ext>
            </a:extLst>
          </p:cNvPr>
          <p:cNvSpPr/>
          <p:nvPr/>
        </p:nvSpPr>
        <p:spPr>
          <a:xfrm>
            <a:off x="5083322" y="346998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90955" y="499831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1926100" cy="692497"/>
          </a:xfrm>
          <a:prstGeom prst="rect">
            <a:avLst/>
          </a:prstGeom>
          <a:noFill/>
        </p:spPr>
        <p:txBody>
          <a:bodyPr wrap="square" rtlCol="0">
            <a:spAutoFit/>
          </a:bodyPr>
          <a:lstStyle/>
          <a:p>
            <a:pPr rtl="0">
              <a:spcAft>
                <a:spcPts val="1400"/>
              </a:spcAft>
              <a:buClr>
                <a:srgbClr val="DFF1E9"/>
              </a:buClr>
              <a:buSzPct val="125000"/>
            </a:pPr>
            <a:r>
              <a:rPr lang="it-IT" sz="1300" dirty="0">
                <a:solidFill>
                  <a:schemeClr val="bg1"/>
                </a:solidFill>
                <a:latin typeface="Century Gothic" panose="020B0502020202020204" pitchFamily="34" charset="0"/>
              </a:rPr>
              <a:t>processi caratterizzati per l'organizzazione e proattivi</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3</a:t>
            </a:r>
          </a:p>
        </p:txBody>
      </p:sp>
      <p:sp>
        <p:nvSpPr>
          <p:cNvPr id="71" name="Round Diagonal Corner Rectangle 70">
            <a:extLst>
              <a:ext uri="{FF2B5EF4-FFF2-40B4-BE49-F238E27FC236}">
                <a16:creationId xmlns:a16="http://schemas.microsoft.com/office/drawing/2014/main" id="{90C87BB5-74B3-56FA-3DE5-BE98526FFC1D}"/>
              </a:ext>
            </a:extLst>
          </p:cNvPr>
          <p:cNvSpPr/>
          <p:nvPr/>
        </p:nvSpPr>
        <p:spPr>
          <a:xfrm>
            <a:off x="7384878" y="3297358"/>
            <a:ext cx="2071384" cy="1305454"/>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92511" y="449518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8" name="TextBox 67">
            <a:extLst>
              <a:ext uri="{FF2B5EF4-FFF2-40B4-BE49-F238E27FC236}">
                <a16:creationId xmlns:a16="http://schemas.microsoft.com/office/drawing/2014/main" id="{5C7E9CC2-0C9C-C331-B13D-25E70715BB2B}"/>
              </a:ext>
            </a:extLst>
          </p:cNvPr>
          <p:cNvSpPr txBox="1"/>
          <p:nvPr/>
        </p:nvSpPr>
        <p:spPr>
          <a:xfrm>
            <a:off x="7459247" y="3496621"/>
            <a:ext cx="1926100" cy="492443"/>
          </a:xfrm>
          <a:prstGeom prst="rect">
            <a:avLst/>
          </a:prstGeom>
          <a:noFill/>
        </p:spPr>
        <p:txBody>
          <a:bodyPr wrap="square" rtlCol="0">
            <a:spAutoFit/>
          </a:bodyPr>
          <a:lstStyle/>
          <a:p>
            <a:pPr rtl="0">
              <a:spcAft>
                <a:spcPts val="1400"/>
              </a:spcAft>
              <a:buClr>
                <a:srgbClr val="DFF1E9"/>
              </a:buClr>
              <a:buSzPct val="125000"/>
            </a:pPr>
            <a:r>
              <a:rPr lang="it-IT" sz="1300" dirty="0">
                <a:solidFill>
                  <a:schemeClr val="bg1"/>
                </a:solidFill>
                <a:latin typeface="Century Gothic" panose="020B0502020202020204" pitchFamily="34" charset="0"/>
              </a:rPr>
              <a:t>processi misurati </a:t>
            </a:r>
            <a:br>
              <a:rPr lang="en-US" sz="1300" dirty="0">
                <a:solidFill>
                  <a:schemeClr val="bg1"/>
                </a:solidFill>
                <a:latin typeface="Century Gothic" panose="020B0502020202020204" pitchFamily="34" charset="0"/>
              </a:rPr>
            </a:br>
            <a:r>
              <a:rPr lang="it-IT" sz="1300" dirty="0">
                <a:solidFill>
                  <a:schemeClr val="bg1"/>
                </a:solidFill>
                <a:latin typeface="Century Gothic" panose="020B0502020202020204" pitchFamily="34" charset="0"/>
              </a:rPr>
              <a:t>e controllati</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4</a:t>
            </a:r>
          </a:p>
        </p:txBody>
      </p:sp>
      <p:sp>
        <p:nvSpPr>
          <p:cNvPr id="78" name="Round Diagonal Corner Rectangle 77">
            <a:extLst>
              <a:ext uri="{FF2B5EF4-FFF2-40B4-BE49-F238E27FC236}">
                <a16:creationId xmlns:a16="http://schemas.microsoft.com/office/drawing/2014/main" id="{F374467F-FA48-7A2F-CD4E-D98E1F4ABFD5}"/>
              </a:ext>
            </a:extLst>
          </p:cNvPr>
          <p:cNvSpPr/>
          <p:nvPr/>
        </p:nvSpPr>
        <p:spPr>
          <a:xfrm>
            <a:off x="9686435" y="246372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99205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5" name="TextBox 74">
            <a:extLst>
              <a:ext uri="{FF2B5EF4-FFF2-40B4-BE49-F238E27FC236}">
                <a16:creationId xmlns:a16="http://schemas.microsoft.com/office/drawing/2014/main" id="{CD12D9B6-534B-92C4-7B18-298E28EB613F}"/>
              </a:ext>
            </a:extLst>
          </p:cNvPr>
          <p:cNvSpPr txBox="1"/>
          <p:nvPr/>
        </p:nvSpPr>
        <p:spPr>
          <a:xfrm>
            <a:off x="9760804" y="2651944"/>
            <a:ext cx="1926100" cy="692497"/>
          </a:xfrm>
          <a:prstGeom prst="rect">
            <a:avLst/>
          </a:prstGeom>
          <a:noFill/>
        </p:spPr>
        <p:txBody>
          <a:bodyPr wrap="square" rtlCol="0">
            <a:spAutoFit/>
          </a:bodyPr>
          <a:lstStyle/>
          <a:p>
            <a:pPr rtl="0">
              <a:spcAft>
                <a:spcPts val="1400"/>
              </a:spcAft>
              <a:buClr>
                <a:srgbClr val="DFF1E9"/>
              </a:buClr>
              <a:buSzPct val="125000"/>
            </a:pPr>
            <a:r>
              <a:rPr lang="it-IT" sz="1300" dirty="0">
                <a:solidFill>
                  <a:schemeClr val="bg1"/>
                </a:solidFill>
                <a:latin typeface="Century Gothic" panose="020B0502020202020204" pitchFamily="34" charset="0"/>
              </a:rPr>
              <a:t>focus sul miglioramento </a:t>
            </a:r>
            <a:br>
              <a:rPr lang="it-IT" sz="1300" dirty="0">
                <a:solidFill>
                  <a:schemeClr val="bg1"/>
                </a:solidFill>
                <a:latin typeface="Century Gothic" panose="020B0502020202020204" pitchFamily="34" charset="0"/>
              </a:rPr>
            </a:br>
            <a:r>
              <a:rPr lang="it-IT" sz="1300" dirty="0">
                <a:solidFill>
                  <a:schemeClr val="bg1"/>
                </a:solidFill>
                <a:latin typeface="Century Gothic" panose="020B0502020202020204" pitchFamily="34" charset="0"/>
              </a:rPr>
              <a:t>dei processi</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5</a:t>
            </a:r>
          </a:p>
        </p:txBody>
      </p:sp>
    </p:spTree>
    <p:extLst>
      <p:ext uri="{BB962C8B-B14F-4D97-AF65-F5344CB8AC3E}">
        <p14:creationId xmlns:p14="http://schemas.microsoft.com/office/powerpoint/2010/main" val="1767482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3002742402"/>
              </p:ext>
            </p:extLst>
          </p:nvPr>
        </p:nvGraphicFramePr>
        <p:xfrm>
          <a:off x="480700" y="1189423"/>
          <a:ext cx="8709599" cy="1635957"/>
        </p:xfrm>
        <a:graphic>
          <a:graphicData uri="http://schemas.openxmlformats.org/drawingml/2006/table">
            <a:tbl>
              <a:tblPr>
                <a:noFill/>
              </a:tblPr>
              <a:tblGrid>
                <a:gridCol w="8709599">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it-IT" sz="1800" dirty="0">
                          <a:latin typeface="Century Gothic" panose="020B0502020202020204" pitchFamily="34" charset="0"/>
                        </a:rPr>
                        <a:t>Delineato per la prima volta nel 2007 da Michael Hammer della Harvard Business School in un articolo sulla Harvard Business Review</a:t>
                      </a:r>
                    </a:p>
                    <a:p>
                      <a:pPr marL="457200" marR="0" lvl="0" indent="-330200" algn="l" rtl="0">
                        <a:lnSpc>
                          <a:spcPct val="100000"/>
                        </a:lnSpc>
                        <a:spcBef>
                          <a:spcPts val="0"/>
                        </a:spcBef>
                        <a:spcAft>
                          <a:spcPts val="1400"/>
                        </a:spcAft>
                        <a:buClr>
                          <a:srgbClr val="4BA895"/>
                        </a:buClr>
                        <a:buSzPts val="1600"/>
                        <a:buFont typeface="Century Gothic"/>
                        <a:buChar char="●"/>
                      </a:pPr>
                      <a:r>
                        <a:rPr lang="it-IT" sz="1800" dirty="0">
                          <a:latin typeface="Century Gothic" panose="020B0502020202020204" pitchFamily="34" charset="0"/>
                        </a:rPr>
                        <a:t>Ha cinque livelli:</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35250"/>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it-IT" sz="2100">
                <a:solidFill>
                  <a:schemeClr val="bg1"/>
                </a:solidFill>
                <a:latin typeface="Century Gothic" panose="020B0502020202020204" pitchFamily="34" charset="0"/>
              </a:rPr>
              <a:t>Iniziale</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23303"/>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it-IT" sz="2100">
                <a:solidFill>
                  <a:schemeClr val="bg1"/>
                </a:solidFill>
                <a:latin typeface="Century Gothic" panose="020B0502020202020204" pitchFamily="34" charset="0"/>
              </a:rPr>
              <a:t>Gestito</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3011355"/>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it-IT" sz="2100">
                <a:solidFill>
                  <a:schemeClr val="bg1"/>
                </a:solidFill>
                <a:latin typeface="Century Gothic" panose="020B0502020202020204" pitchFamily="34" charset="0"/>
              </a:rPr>
              <a:t>Definito</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529278"/>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it-IT" sz="2100">
                <a:solidFill>
                  <a:schemeClr val="bg1"/>
                </a:solidFill>
                <a:latin typeface="Century Gothic" panose="020B0502020202020204" pitchFamily="34" charset="0"/>
              </a:rPr>
              <a:t>Gestione quantitativa</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4578" y="1987459"/>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it-IT" sz="2100">
                <a:solidFill>
                  <a:schemeClr val="bg1"/>
                </a:solidFill>
                <a:latin typeface="Century Gothic" panose="020B0502020202020204" pitchFamily="34" charset="0"/>
              </a:rPr>
              <a:t>Ottimizzazione</a:t>
            </a:r>
          </a:p>
        </p:txBody>
      </p:sp>
      <p:sp>
        <p:nvSpPr>
          <p:cNvPr id="14" name="Round Diagonal Corner Rectangle 13">
            <a:extLst>
              <a:ext uri="{FF2B5EF4-FFF2-40B4-BE49-F238E27FC236}">
                <a16:creationId xmlns:a16="http://schemas.microsoft.com/office/drawing/2014/main" id="{9167B5C8-DC3C-1020-719D-E57B33BD9FBD}"/>
              </a:ext>
            </a:extLst>
          </p:cNvPr>
          <p:cNvSpPr/>
          <p:nvPr/>
        </p:nvSpPr>
        <p:spPr>
          <a:xfrm>
            <a:off x="480212" y="447624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87845" y="600457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6" name="TextBox 15">
            <a:extLst>
              <a:ext uri="{FF2B5EF4-FFF2-40B4-BE49-F238E27FC236}">
                <a16:creationId xmlns:a16="http://schemas.microsoft.com/office/drawing/2014/main" id="{38F66660-3E4C-B7CB-3F41-12D099729D39}"/>
              </a:ext>
            </a:extLst>
          </p:cNvPr>
          <p:cNvSpPr txBox="1"/>
          <p:nvPr/>
        </p:nvSpPr>
        <p:spPr>
          <a:xfrm>
            <a:off x="554581" y="4664464"/>
            <a:ext cx="1926100" cy="692497"/>
          </a:xfrm>
          <a:prstGeom prst="rect">
            <a:avLst/>
          </a:prstGeom>
          <a:noFill/>
        </p:spPr>
        <p:txBody>
          <a:bodyPr wrap="square" rtlCol="0">
            <a:spAutoFit/>
          </a:bodyPr>
          <a:lstStyle/>
          <a:p>
            <a:pPr rtl="0">
              <a:spcAft>
                <a:spcPts val="1400"/>
              </a:spcAft>
              <a:buClr>
                <a:srgbClr val="DFF1E9"/>
              </a:buClr>
              <a:buSzPct val="125000"/>
            </a:pPr>
            <a:r>
              <a:rPr lang="it-IT" sz="1300" dirty="0">
                <a:solidFill>
                  <a:schemeClr val="bg1"/>
                </a:solidFill>
                <a:latin typeface="Century Gothic" panose="020B0502020202020204" pitchFamily="34" charset="0"/>
              </a:rPr>
              <a:t>mancanza di processi, controlli effettuati dai singoli</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1</a:t>
            </a:r>
          </a:p>
        </p:txBody>
      </p:sp>
      <p:sp>
        <p:nvSpPr>
          <p:cNvPr id="57" name="Round Diagonal Corner Rectangle 56">
            <a:extLst>
              <a:ext uri="{FF2B5EF4-FFF2-40B4-BE49-F238E27FC236}">
                <a16:creationId xmlns:a16="http://schemas.microsoft.com/office/drawing/2014/main" id="{3BF4D142-A20A-5F98-2B51-54DFC17FBB36}"/>
              </a:ext>
            </a:extLst>
          </p:cNvPr>
          <p:cNvSpPr/>
          <p:nvPr/>
        </p:nvSpPr>
        <p:spPr>
          <a:xfrm>
            <a:off x="2781767" y="397311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9400" y="550144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492443"/>
          </a:xfrm>
          <a:prstGeom prst="rect">
            <a:avLst/>
          </a:prstGeom>
          <a:noFill/>
        </p:spPr>
        <p:txBody>
          <a:bodyPr wrap="square" rtlCol="0">
            <a:spAutoFit/>
          </a:bodyPr>
          <a:lstStyle/>
          <a:p>
            <a:pPr rtl="0">
              <a:spcAft>
                <a:spcPts val="1400"/>
              </a:spcAft>
              <a:buClr>
                <a:srgbClr val="DFF1E9"/>
              </a:buClr>
              <a:buSzPct val="125000"/>
            </a:pPr>
            <a:r>
              <a:rPr lang="it-IT" sz="1300" dirty="0">
                <a:solidFill>
                  <a:schemeClr val="bg1"/>
                </a:solidFill>
                <a:latin typeface="Century Gothic" panose="020B0502020202020204" pitchFamily="34" charset="0"/>
              </a:rPr>
              <a:t>processi definiti ma solo per i progetti</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10000098" cy="584775"/>
          </a:xfrm>
          <a:prstGeom prst="rect">
            <a:avLst/>
          </a:prstGeom>
          <a:noFill/>
        </p:spPr>
        <p:txBody>
          <a:bodyPr wrap="square" rtlCol="0">
            <a:spAutoFit/>
          </a:bodyPr>
          <a:lstStyle/>
          <a:p>
            <a:pPr rtl="0"/>
            <a:r>
              <a:rPr lang="it-IT" sz="3200" dirty="0">
                <a:solidFill>
                  <a:srgbClr val="609188"/>
                </a:solidFill>
                <a:latin typeface="Century Gothic" panose="020B0502020202020204" pitchFamily="34" charset="0"/>
              </a:rPr>
              <a:t>Process and Enterprise Maturity Model (PEMM™)</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5</a:t>
            </a:r>
          </a:p>
        </p:txBody>
      </p:sp>
      <p:sp>
        <p:nvSpPr>
          <p:cNvPr id="12" name="Rectangle 11">
            <a:extLst>
              <a:ext uri="{FF2B5EF4-FFF2-40B4-BE49-F238E27FC236}">
                <a16:creationId xmlns:a16="http://schemas.microsoft.com/office/drawing/2014/main" id="{668CF45C-411A-F7AD-400B-C15A9B07A583}"/>
              </a:ext>
            </a:extLst>
          </p:cNvPr>
          <p:cNvSpPr/>
          <p:nvPr/>
        </p:nvSpPr>
        <p:spPr>
          <a:xfrm>
            <a:off x="9014096" y="5919517"/>
            <a:ext cx="3152504"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it-IT" sz="6600">
                <a:solidFill>
                  <a:srgbClr val="0070C0"/>
                </a:solidFill>
                <a:latin typeface="Century Gothic" panose="020B0502020202020204" pitchFamily="34" charset="0"/>
              </a:rPr>
              <a:t>PEMM</a:t>
            </a:r>
          </a:p>
        </p:txBody>
      </p:sp>
      <p:sp>
        <p:nvSpPr>
          <p:cNvPr id="64" name="Round Diagonal Corner Rectangle 63">
            <a:extLst>
              <a:ext uri="{FF2B5EF4-FFF2-40B4-BE49-F238E27FC236}">
                <a16:creationId xmlns:a16="http://schemas.microsoft.com/office/drawing/2014/main" id="{EE94E61C-0A7B-9447-25CA-AC7684F424A0}"/>
              </a:ext>
            </a:extLst>
          </p:cNvPr>
          <p:cNvSpPr/>
          <p:nvPr/>
        </p:nvSpPr>
        <p:spPr>
          <a:xfrm>
            <a:off x="5083322" y="346998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90955" y="499831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1926100" cy="492443"/>
          </a:xfrm>
          <a:prstGeom prst="rect">
            <a:avLst/>
          </a:prstGeom>
          <a:noFill/>
        </p:spPr>
        <p:txBody>
          <a:bodyPr wrap="square" rtlCol="0">
            <a:spAutoFit/>
          </a:bodyPr>
          <a:lstStyle/>
          <a:p>
            <a:pPr rtl="0">
              <a:spcAft>
                <a:spcPts val="1400"/>
              </a:spcAft>
              <a:buClr>
                <a:srgbClr val="DFF1E9"/>
              </a:buClr>
              <a:buSzPct val="125000"/>
            </a:pPr>
            <a:r>
              <a:rPr lang="it-IT" sz="1300" dirty="0">
                <a:solidFill>
                  <a:schemeClr val="bg1"/>
                </a:solidFill>
                <a:latin typeface="Century Gothic" panose="020B0502020202020204" pitchFamily="34" charset="0"/>
              </a:rPr>
              <a:t>processi definiti in tutta l'organizzazione</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3</a:t>
            </a:r>
          </a:p>
        </p:txBody>
      </p:sp>
      <p:sp>
        <p:nvSpPr>
          <p:cNvPr id="71" name="Round Diagonal Corner Rectangle 70">
            <a:extLst>
              <a:ext uri="{FF2B5EF4-FFF2-40B4-BE49-F238E27FC236}">
                <a16:creationId xmlns:a16="http://schemas.microsoft.com/office/drawing/2014/main" id="{90C87BB5-74B3-56FA-3DE5-BE98526FFC1D}"/>
              </a:ext>
            </a:extLst>
          </p:cNvPr>
          <p:cNvSpPr/>
          <p:nvPr/>
        </p:nvSpPr>
        <p:spPr>
          <a:xfrm>
            <a:off x="7384878" y="3297358"/>
            <a:ext cx="2071384" cy="1305454"/>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92511" y="449518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8" name="TextBox 67">
            <a:extLst>
              <a:ext uri="{FF2B5EF4-FFF2-40B4-BE49-F238E27FC236}">
                <a16:creationId xmlns:a16="http://schemas.microsoft.com/office/drawing/2014/main" id="{5C7E9CC2-0C9C-C331-B13D-25E70715BB2B}"/>
              </a:ext>
            </a:extLst>
          </p:cNvPr>
          <p:cNvSpPr txBox="1"/>
          <p:nvPr/>
        </p:nvSpPr>
        <p:spPr>
          <a:xfrm>
            <a:off x="7459247" y="3496621"/>
            <a:ext cx="1926100" cy="292388"/>
          </a:xfrm>
          <a:prstGeom prst="rect">
            <a:avLst/>
          </a:prstGeom>
          <a:noFill/>
        </p:spPr>
        <p:txBody>
          <a:bodyPr wrap="square" rtlCol="0">
            <a:spAutoFit/>
          </a:bodyPr>
          <a:lstStyle/>
          <a:p>
            <a:pPr rtl="0">
              <a:spcAft>
                <a:spcPts val="1400"/>
              </a:spcAft>
              <a:buClr>
                <a:srgbClr val="DFF1E9"/>
              </a:buClr>
              <a:buSzPct val="125000"/>
            </a:pPr>
            <a:r>
              <a:rPr lang="it-IT" sz="1300" dirty="0">
                <a:solidFill>
                  <a:schemeClr val="bg1"/>
                </a:solidFill>
                <a:latin typeface="Century Gothic" panose="020B0502020202020204" pitchFamily="34" charset="0"/>
              </a:rPr>
              <a:t>processi misurati</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4</a:t>
            </a:r>
          </a:p>
        </p:txBody>
      </p:sp>
      <p:sp>
        <p:nvSpPr>
          <p:cNvPr id="78" name="Round Diagonal Corner Rectangle 77">
            <a:extLst>
              <a:ext uri="{FF2B5EF4-FFF2-40B4-BE49-F238E27FC236}">
                <a16:creationId xmlns:a16="http://schemas.microsoft.com/office/drawing/2014/main" id="{F374467F-FA48-7A2F-CD4E-D98E1F4ABFD5}"/>
              </a:ext>
            </a:extLst>
          </p:cNvPr>
          <p:cNvSpPr/>
          <p:nvPr/>
        </p:nvSpPr>
        <p:spPr>
          <a:xfrm>
            <a:off x="9686435" y="246372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99205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5" name="TextBox 74">
            <a:extLst>
              <a:ext uri="{FF2B5EF4-FFF2-40B4-BE49-F238E27FC236}">
                <a16:creationId xmlns:a16="http://schemas.microsoft.com/office/drawing/2014/main" id="{CD12D9B6-534B-92C4-7B18-298E28EB613F}"/>
              </a:ext>
            </a:extLst>
          </p:cNvPr>
          <p:cNvSpPr txBox="1"/>
          <p:nvPr/>
        </p:nvSpPr>
        <p:spPr>
          <a:xfrm>
            <a:off x="9760804" y="2651944"/>
            <a:ext cx="1926100" cy="692497"/>
          </a:xfrm>
          <a:prstGeom prst="rect">
            <a:avLst/>
          </a:prstGeom>
          <a:noFill/>
        </p:spPr>
        <p:txBody>
          <a:bodyPr wrap="square" rtlCol="0">
            <a:spAutoFit/>
          </a:bodyPr>
          <a:lstStyle/>
          <a:p>
            <a:pPr rtl="0">
              <a:spcAft>
                <a:spcPts val="1400"/>
              </a:spcAft>
              <a:buClr>
                <a:srgbClr val="DFF1E9"/>
              </a:buClr>
              <a:buSzPct val="125000"/>
            </a:pPr>
            <a:r>
              <a:rPr lang="it-IT" sz="1300" dirty="0">
                <a:solidFill>
                  <a:schemeClr val="bg1"/>
                </a:solidFill>
                <a:latin typeface="Century Gothic" panose="020B0502020202020204" pitchFamily="34" charset="0"/>
              </a:rPr>
              <a:t>processi continuamente migliorati</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rtl="0"/>
            <a:r>
              <a:rPr lang="it-IT" sz="2800">
                <a:solidFill>
                  <a:schemeClr val="tx1">
                    <a:lumMod val="50000"/>
                    <a:lumOff val="50000"/>
                  </a:schemeClr>
                </a:solidFill>
                <a:latin typeface="Century Gothic" panose="020B0502020202020204" pitchFamily="34" charset="0"/>
              </a:rPr>
              <a:t>5</a:t>
            </a:r>
          </a:p>
        </p:txBody>
      </p:sp>
    </p:spTree>
    <p:extLst>
      <p:ext uri="{BB962C8B-B14F-4D97-AF65-F5344CB8AC3E}">
        <p14:creationId xmlns:p14="http://schemas.microsoft.com/office/powerpoint/2010/main" val="1247647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6</a:t>
            </a:r>
          </a:p>
        </p:txBody>
      </p:sp>
      <p:pic>
        <p:nvPicPr>
          <p:cNvPr id="3" name="Picture 2">
            <a:extLst>
              <a:ext uri="{FF2B5EF4-FFF2-40B4-BE49-F238E27FC236}">
                <a16:creationId xmlns:a16="http://schemas.microsoft.com/office/drawing/2014/main" id="{6989CF0A-B822-346B-ED31-C8ED4FEF2AC1}"/>
              </a:ext>
            </a:extLst>
          </p:cNvPr>
          <p:cNvPicPr>
            <a:picLocks noChangeAspect="1"/>
          </p:cNvPicPr>
          <p:nvPr/>
        </p:nvPicPr>
        <p:blipFill>
          <a:blip r:embed="rId3"/>
          <a:stretch>
            <a:fillRect/>
          </a:stretch>
        </p:blipFill>
        <p:spPr>
          <a:xfrm>
            <a:off x="7616142" y="0"/>
            <a:ext cx="4575857" cy="6863785"/>
          </a:xfrm>
          <a:prstGeom prst="rect">
            <a:avLst/>
          </a:prstGeom>
        </p:spPr>
      </p:pic>
      <p:sp>
        <p:nvSpPr>
          <p:cNvPr id="4" name="Rectangle 3">
            <a:extLst>
              <a:ext uri="{FF2B5EF4-FFF2-40B4-BE49-F238E27FC236}">
                <a16:creationId xmlns:a16="http://schemas.microsoft.com/office/drawing/2014/main" id="{8ACC14FB-070A-D3D3-2C2C-BD170FB7D0C8}"/>
              </a:ext>
            </a:extLst>
          </p:cNvPr>
          <p:cNvSpPr/>
          <p:nvPr/>
        </p:nvSpPr>
        <p:spPr>
          <a:xfrm>
            <a:off x="9014096" y="5919517"/>
            <a:ext cx="3152504" cy="85691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it-IT" sz="6600">
                <a:solidFill>
                  <a:schemeClr val="bg1"/>
                </a:solidFill>
                <a:effectLst>
                  <a:outerShdw blurRad="63500" sx="102000" sy="102000" algn="ctr" rotWithShape="0">
                    <a:schemeClr val="tx1">
                      <a:lumMod val="65000"/>
                      <a:lumOff val="35000"/>
                      <a:alpha val="87275"/>
                    </a:schemeClr>
                  </a:outerShdw>
                </a:effectLst>
                <a:latin typeface="Century Gothic" panose="020B0502020202020204" pitchFamily="34" charset="0"/>
              </a:rPr>
              <a:t>BPMM</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6401030" cy="1077218"/>
          </a:xfrm>
          <a:prstGeom prst="rect">
            <a:avLst/>
          </a:prstGeom>
          <a:noFill/>
        </p:spPr>
        <p:txBody>
          <a:bodyPr wrap="square" rtlCol="0">
            <a:spAutoFit/>
          </a:bodyPr>
          <a:lstStyle/>
          <a:p>
            <a:pPr rtl="0"/>
            <a:r>
              <a:rPr lang="it-IT" sz="3200">
                <a:solidFill>
                  <a:srgbClr val="609188"/>
                </a:solidFill>
                <a:latin typeface="Century Gothic" panose="020B0502020202020204" pitchFamily="34" charset="0"/>
              </a:rPr>
              <a:t>Business Process Maturity Model (BPMM)</a:t>
            </a:r>
          </a:p>
        </p:txBody>
      </p:sp>
      <p:graphicFrame>
        <p:nvGraphicFramePr>
          <p:cNvPr id="6" name="Google Shape;246;p17">
            <a:extLst>
              <a:ext uri="{FF2B5EF4-FFF2-40B4-BE49-F238E27FC236}">
                <a16:creationId xmlns:a16="http://schemas.microsoft.com/office/drawing/2014/main" id="{CA7737B9-84DE-4ED7-5C78-44BC8CA700F9}"/>
              </a:ext>
            </a:extLst>
          </p:cNvPr>
          <p:cNvGraphicFramePr/>
          <p:nvPr>
            <p:extLst>
              <p:ext uri="{D42A27DB-BD31-4B8C-83A1-F6EECF244321}">
                <p14:modId xmlns:p14="http://schemas.microsoft.com/office/powerpoint/2010/main" val="3464915130"/>
              </p:ext>
            </p:extLst>
          </p:nvPr>
        </p:nvGraphicFramePr>
        <p:xfrm>
          <a:off x="480701" y="1671324"/>
          <a:ext cx="6707178" cy="4625303"/>
        </p:xfrm>
        <a:graphic>
          <a:graphicData uri="http://schemas.openxmlformats.org/drawingml/2006/table">
            <a:tbl>
              <a:tblPr>
                <a:noFill/>
              </a:tblPr>
              <a:tblGrid>
                <a:gridCol w="6707178">
                  <a:extLst>
                    <a:ext uri="{9D8B030D-6E8A-4147-A177-3AD203B41FA5}">
                      <a16:colId xmlns:a16="http://schemas.microsoft.com/office/drawing/2014/main" val="20000"/>
                    </a:ext>
                  </a:extLst>
                </a:gridCol>
              </a:tblGrid>
              <a:tr h="4625303">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it-IT" sz="2000">
                          <a:latin typeface="Century Gothic" panose="020B0502020202020204" pitchFamily="34" charset="0"/>
                        </a:rPr>
                        <a:t>Individua i colli di bottiglia e le fasi prive di valore aggiunto nei flussi di lavoro e promuove la coerenza e la ripetibilità nella </a:t>
                      </a:r>
                      <a:r>
                        <a:rPr lang="it-IT" sz="2000">
                          <a:latin typeface="Century Gothic" panose="020B0502020202020204" pitchFamily="34" charset="0"/>
                          <a:hlinkClick r:id="rId4"/>
                        </a:rPr>
                        <a:t>gestione dei processi aziendali</a:t>
                      </a:r>
                      <a:r>
                        <a:rPr lang="it-IT" sz="2000">
                          <a:latin typeface="Century Gothic" panose="020B0502020202020204" pitchFamily="34" charset="0"/>
                        </a:rPr>
                        <a:t>.</a:t>
                      </a:r>
                    </a:p>
                    <a:p>
                      <a:pPr marL="457200" marR="0" lvl="0" indent="-330200" algn="l" rtl="0">
                        <a:lnSpc>
                          <a:spcPct val="100000"/>
                        </a:lnSpc>
                        <a:spcBef>
                          <a:spcPts val="0"/>
                        </a:spcBef>
                        <a:spcAft>
                          <a:spcPts val="1400"/>
                        </a:spcAft>
                        <a:buClr>
                          <a:srgbClr val="4BA895"/>
                        </a:buClr>
                        <a:buSzPts val="1600"/>
                        <a:buFont typeface="Century Gothic"/>
                        <a:buChar char="●"/>
                      </a:pPr>
                      <a:r>
                        <a:rPr lang="it-IT" sz="2000">
                          <a:latin typeface="Century Gothic" panose="020B0502020202020204" pitchFamily="34" charset="0"/>
                        </a:rPr>
                        <a:t>Si consiglia di rivolgersi a un consulente certificato per condurre le valutazioni</a:t>
                      </a:r>
                    </a:p>
                    <a:p>
                      <a:pPr marL="457200" marR="0" lvl="0" indent="-330200" algn="l" rtl="0">
                        <a:lnSpc>
                          <a:spcPct val="100000"/>
                        </a:lnSpc>
                        <a:spcBef>
                          <a:spcPts val="0"/>
                        </a:spcBef>
                        <a:spcAft>
                          <a:spcPts val="1400"/>
                        </a:spcAft>
                        <a:buClr>
                          <a:srgbClr val="4BA895"/>
                        </a:buClr>
                        <a:buSzPts val="1600"/>
                        <a:buFont typeface="Century Gothic"/>
                        <a:buChar char="●"/>
                      </a:pPr>
                      <a:r>
                        <a:rPr lang="it-IT" sz="2000">
                          <a:latin typeface="Century Gothic" panose="020B0502020202020204" pitchFamily="34" charset="0"/>
                        </a:rPr>
                        <a:t>Molte domande comportano mesi di sforzi</a:t>
                      </a:r>
                    </a:p>
                    <a:p>
                      <a:pPr marL="457200" marR="0" lvl="0" indent="-330200" algn="l" rtl="0">
                        <a:lnSpc>
                          <a:spcPct val="100000"/>
                        </a:lnSpc>
                        <a:spcBef>
                          <a:spcPts val="0"/>
                        </a:spcBef>
                        <a:spcAft>
                          <a:spcPts val="1400"/>
                        </a:spcAft>
                        <a:buClr>
                          <a:srgbClr val="4BA895"/>
                        </a:buClr>
                        <a:buSzPts val="1600"/>
                        <a:buFont typeface="Century Gothic"/>
                        <a:buChar char="●"/>
                      </a:pPr>
                      <a:r>
                        <a:rPr lang="it-IT" sz="2000">
                          <a:latin typeface="Century Gothic" panose="020B0502020202020204" pitchFamily="34" charset="0"/>
                        </a:rPr>
                        <a:t>Prevede una certificazione</a:t>
                      </a:r>
                    </a:p>
                    <a:p>
                      <a:pPr marL="457200" marR="0" lvl="0" indent="-330200" algn="l" rtl="0">
                        <a:lnSpc>
                          <a:spcPct val="100000"/>
                        </a:lnSpc>
                        <a:spcBef>
                          <a:spcPts val="0"/>
                        </a:spcBef>
                        <a:spcAft>
                          <a:spcPts val="1400"/>
                        </a:spcAft>
                        <a:buClr>
                          <a:srgbClr val="4BA895"/>
                        </a:buClr>
                        <a:buSzPts val="1600"/>
                        <a:buFont typeface="Century Gothic"/>
                        <a:buChar char="●"/>
                      </a:pPr>
                      <a:r>
                        <a:rPr lang="it-IT" sz="2000">
                          <a:latin typeface="Century Gothic" panose="020B0502020202020204" pitchFamily="34" charset="0"/>
                        </a:rPr>
                        <a:t>Può essere travolgente e costoso</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8429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6608C6-3F6B-5A99-603A-7FB457394ECE}"/>
              </a:ext>
            </a:extLst>
          </p:cNvPr>
          <p:cNvPicPr>
            <a:picLocks noChangeAspect="1"/>
          </p:cNvPicPr>
          <p:nvPr/>
        </p:nvPicPr>
        <p:blipFill>
          <a:blip r:embed="rId3"/>
          <a:stretch>
            <a:fillRect/>
          </a:stretch>
        </p:blipFill>
        <p:spPr>
          <a:xfrm>
            <a:off x="-1" y="0"/>
            <a:ext cx="12191999" cy="6858000"/>
          </a:xfrm>
          <a:prstGeom prst="rect">
            <a:avLst/>
          </a:prstGeom>
        </p:spPr>
      </p:pic>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566915156"/>
              </p:ext>
            </p:extLst>
          </p:nvPr>
        </p:nvGraphicFramePr>
        <p:xfrm>
          <a:off x="480700" y="953424"/>
          <a:ext cx="8130865" cy="1635957"/>
        </p:xfrm>
        <a:graphic>
          <a:graphicData uri="http://schemas.openxmlformats.org/drawingml/2006/table">
            <a:tbl>
              <a:tblPr>
                <a:noFill/>
              </a:tblPr>
              <a:tblGrid>
                <a:gridCol w="8130865">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it-IT" sz="2000">
                          <a:latin typeface="Century Gothic" panose="020B0502020202020204" pitchFamily="34" charset="0"/>
                        </a:rPr>
                        <a:t>Disciplina la gestione dei processi</a:t>
                      </a:r>
                    </a:p>
                    <a:p>
                      <a:pPr marL="457200" marR="0" lvl="0" indent="-330200" algn="l" rtl="0">
                        <a:lnSpc>
                          <a:spcPct val="100000"/>
                        </a:lnSpc>
                        <a:spcBef>
                          <a:spcPts val="0"/>
                        </a:spcBef>
                        <a:spcAft>
                          <a:spcPts val="1400"/>
                        </a:spcAft>
                        <a:buClr>
                          <a:srgbClr val="4BA895"/>
                        </a:buClr>
                        <a:buSzPts val="1600"/>
                        <a:buFont typeface="Century Gothic"/>
                        <a:buChar char="●"/>
                      </a:pPr>
                      <a:r>
                        <a:rPr lang="it-IT" sz="2000">
                          <a:latin typeface="Century Gothic" panose="020B0502020202020204" pitchFamily="34" charset="0"/>
                        </a:rPr>
                        <a:t>I sette principi sono:</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7763664" cy="584775"/>
          </a:xfrm>
          <a:prstGeom prst="rect">
            <a:avLst/>
          </a:prstGeom>
          <a:noFill/>
        </p:spPr>
        <p:txBody>
          <a:bodyPr wrap="none" rtlCol="0">
            <a:spAutoFit/>
          </a:bodyPr>
          <a:lstStyle/>
          <a:p>
            <a:pPr rtl="0"/>
            <a:r>
              <a:rPr lang="it-IT" sz="3200">
                <a:solidFill>
                  <a:srgbClr val="609188"/>
                </a:solidFill>
                <a:latin typeface="Century Gothic" panose="020B0502020202020204" pitchFamily="34" charset="0"/>
              </a:rPr>
              <a:t>Sette principi per la gestione dei processi</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4000">
                <a:latin typeface="Century Gothic" panose="020B0502020202020204" pitchFamily="34" charset="0"/>
              </a:rPr>
              <a:t>7</a:t>
            </a:r>
          </a:p>
        </p:txBody>
      </p:sp>
      <p:sp>
        <p:nvSpPr>
          <p:cNvPr id="12" name="Rectangle 11">
            <a:extLst>
              <a:ext uri="{FF2B5EF4-FFF2-40B4-BE49-F238E27FC236}">
                <a16:creationId xmlns:a16="http://schemas.microsoft.com/office/drawing/2014/main" id="{668CF45C-411A-F7AD-400B-C15A9B07A583}"/>
              </a:ext>
            </a:extLst>
          </p:cNvPr>
          <p:cNvSpPr/>
          <p:nvPr/>
        </p:nvSpPr>
        <p:spPr>
          <a:xfrm>
            <a:off x="4274634" y="5919517"/>
            <a:ext cx="7891966"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it-IT" sz="6600" dirty="0">
                <a:solidFill>
                  <a:schemeClr val="bg1"/>
                </a:solidFill>
                <a:latin typeface="Century Gothic" panose="020B0502020202020204" pitchFamily="34" charset="0"/>
              </a:rPr>
              <a:t>Sette principi</a:t>
            </a:r>
          </a:p>
        </p:txBody>
      </p:sp>
      <p:sp>
        <p:nvSpPr>
          <p:cNvPr id="9" name="Round Diagonal Corner Rectangle 8">
            <a:extLst>
              <a:ext uri="{FF2B5EF4-FFF2-40B4-BE49-F238E27FC236}">
                <a16:creationId xmlns:a16="http://schemas.microsoft.com/office/drawing/2014/main" id="{F75AE43C-C6E9-F6EA-1128-C49BE395674B}"/>
              </a:ext>
            </a:extLst>
          </p:cNvPr>
          <p:cNvSpPr/>
          <p:nvPr/>
        </p:nvSpPr>
        <p:spPr>
          <a:xfrm>
            <a:off x="226557" y="2159961"/>
            <a:ext cx="1600200" cy="3108960"/>
          </a:xfrm>
          <a:prstGeom prst="round2DiagRect">
            <a:avLst>
              <a:gd name="adj1" fmla="val 9471"/>
              <a:gd name="adj2" fmla="val 0"/>
            </a:avLst>
          </a:prstGeom>
          <a:solidFill>
            <a:srgbClr val="30B697"/>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it-IT" sz="1400" dirty="0">
                <a:solidFill>
                  <a:schemeClr val="bg1"/>
                </a:solidFill>
                <a:latin typeface="Century Gothic" panose="020B0502020202020204" pitchFamily="34" charset="0"/>
              </a:rPr>
              <a:t>allineamento strategico </a:t>
            </a:r>
          </a:p>
        </p:txBody>
      </p:sp>
      <p:sp>
        <p:nvSpPr>
          <p:cNvPr id="11" name="Round Diagonal Corner Rectangle 10">
            <a:extLst>
              <a:ext uri="{FF2B5EF4-FFF2-40B4-BE49-F238E27FC236}">
                <a16:creationId xmlns:a16="http://schemas.microsoft.com/office/drawing/2014/main" id="{D81234AD-DD95-AA9F-5E26-52E77AC5DF7C}"/>
              </a:ext>
            </a:extLst>
          </p:cNvPr>
          <p:cNvSpPr/>
          <p:nvPr/>
        </p:nvSpPr>
        <p:spPr>
          <a:xfrm>
            <a:off x="309622" y="2784995"/>
            <a:ext cx="1463040" cy="182880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3" name="TextBox 12">
            <a:extLst>
              <a:ext uri="{FF2B5EF4-FFF2-40B4-BE49-F238E27FC236}">
                <a16:creationId xmlns:a16="http://schemas.microsoft.com/office/drawing/2014/main" id="{0FC41B92-CC60-858B-0AF1-D280B7E046F4}"/>
              </a:ext>
            </a:extLst>
          </p:cNvPr>
          <p:cNvSpPr txBox="1"/>
          <p:nvPr/>
        </p:nvSpPr>
        <p:spPr>
          <a:xfrm>
            <a:off x="334662" y="2896935"/>
            <a:ext cx="1371600" cy="1241365"/>
          </a:xfrm>
          <a:prstGeom prst="rect">
            <a:avLst/>
          </a:prstGeom>
          <a:noFill/>
        </p:spPr>
        <p:txBody>
          <a:bodyPr wrap="square" rtlCol="0">
            <a:spAutoFit/>
          </a:bodyPr>
          <a:lstStyle/>
          <a:p>
            <a:pPr rtl="0">
              <a:spcAft>
                <a:spcPts val="1400"/>
              </a:spcAft>
              <a:buClr>
                <a:srgbClr val="DFF1E9"/>
              </a:buClr>
              <a:buSzPct val="125000"/>
            </a:pPr>
            <a:r>
              <a:rPr lang="it-IT" sz="1000" dirty="0">
                <a:latin typeface="Century Gothic" panose="020B0502020202020204" pitchFamily="34" charset="0"/>
              </a:rPr>
              <a:t>Individua ciò che è importante per la tua azienda e allinea i processi per supportarlo.</a:t>
            </a:r>
          </a:p>
          <a:p>
            <a:pPr>
              <a:spcAft>
                <a:spcPts val="1400"/>
              </a:spcAft>
              <a:buClr>
                <a:srgbClr val="DFF1E9"/>
              </a:buClr>
              <a:buSzPct val="125000"/>
            </a:pPr>
            <a:endParaRPr lang="en-US" sz="1000" dirty="0">
              <a:latin typeface="Century Gothic" panose="020B0502020202020204" pitchFamily="34" charset="0"/>
            </a:endParaRPr>
          </a:p>
        </p:txBody>
      </p:sp>
      <p:sp>
        <p:nvSpPr>
          <p:cNvPr id="34" name="Round Diagonal Corner Rectangle 33">
            <a:extLst>
              <a:ext uri="{FF2B5EF4-FFF2-40B4-BE49-F238E27FC236}">
                <a16:creationId xmlns:a16="http://schemas.microsoft.com/office/drawing/2014/main" id="{AC9CEC77-6823-9E4A-F914-5C7935426E9E}"/>
              </a:ext>
            </a:extLst>
          </p:cNvPr>
          <p:cNvSpPr/>
          <p:nvPr/>
        </p:nvSpPr>
        <p:spPr>
          <a:xfrm>
            <a:off x="1909822" y="2159961"/>
            <a:ext cx="1600200" cy="3200400"/>
          </a:xfrm>
          <a:prstGeom prst="round2DiagRect">
            <a:avLst>
              <a:gd name="adj1" fmla="val 9471"/>
              <a:gd name="adj2" fmla="val 0"/>
            </a:avLst>
          </a:prstGeom>
          <a:solidFill>
            <a:srgbClr val="34A79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endParaRPr lang="en-US" sz="900" dirty="0">
              <a:solidFill>
                <a:schemeClr val="bg1"/>
              </a:solidFill>
              <a:latin typeface="Century Gothic" panose="020B0502020202020204" pitchFamily="34" charset="0"/>
            </a:endParaRPr>
          </a:p>
          <a:p>
            <a:pPr rtl="0"/>
            <a:r>
              <a:rPr lang="it-IT" sz="1400" dirty="0">
                <a:solidFill>
                  <a:schemeClr val="bg1"/>
                </a:solidFill>
                <a:latin typeface="Century Gothic" panose="020B0502020202020204" pitchFamily="34" charset="0"/>
              </a:rPr>
              <a:t>governance</a:t>
            </a:r>
          </a:p>
        </p:txBody>
      </p:sp>
      <p:sp>
        <p:nvSpPr>
          <p:cNvPr id="35" name="Round Diagonal Corner Rectangle 34">
            <a:extLst>
              <a:ext uri="{FF2B5EF4-FFF2-40B4-BE49-F238E27FC236}">
                <a16:creationId xmlns:a16="http://schemas.microsoft.com/office/drawing/2014/main" id="{29708658-1EB5-F176-CE86-51DF3F5440C8}"/>
              </a:ext>
            </a:extLst>
          </p:cNvPr>
          <p:cNvSpPr/>
          <p:nvPr/>
        </p:nvSpPr>
        <p:spPr>
          <a:xfrm>
            <a:off x="1992887" y="2784995"/>
            <a:ext cx="1463040" cy="21031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36" name="TextBox 35">
            <a:extLst>
              <a:ext uri="{FF2B5EF4-FFF2-40B4-BE49-F238E27FC236}">
                <a16:creationId xmlns:a16="http://schemas.microsoft.com/office/drawing/2014/main" id="{1C3ACC9A-BC2E-064F-82E1-A2A477052615}"/>
              </a:ext>
            </a:extLst>
          </p:cNvPr>
          <p:cNvSpPr txBox="1"/>
          <p:nvPr/>
        </p:nvSpPr>
        <p:spPr>
          <a:xfrm>
            <a:off x="2017928" y="2896935"/>
            <a:ext cx="1429122" cy="707886"/>
          </a:xfrm>
          <a:prstGeom prst="rect">
            <a:avLst/>
          </a:prstGeom>
          <a:noFill/>
        </p:spPr>
        <p:txBody>
          <a:bodyPr wrap="square" rtlCol="0">
            <a:spAutoFit/>
          </a:bodyPr>
          <a:lstStyle/>
          <a:p>
            <a:pPr rtl="0">
              <a:spcAft>
                <a:spcPts val="1400"/>
              </a:spcAft>
              <a:buClr>
                <a:srgbClr val="DFF1E9"/>
              </a:buClr>
              <a:buSzPct val="125000"/>
            </a:pPr>
            <a:r>
              <a:rPr lang="it-IT" sz="1000" dirty="0">
                <a:latin typeface="Century Gothic" panose="020B0502020202020204" pitchFamily="34" charset="0"/>
              </a:rPr>
              <a:t>Verifica che ci sia sempre qualcuno responsabile dei </a:t>
            </a:r>
            <a:br>
              <a:rPr lang="en-US" sz="1000" dirty="0">
                <a:latin typeface="Century Gothic" panose="020B0502020202020204" pitchFamily="34" charset="0"/>
              </a:rPr>
            </a:br>
            <a:r>
              <a:rPr lang="it-IT" sz="1000" dirty="0">
                <a:latin typeface="Century Gothic" panose="020B0502020202020204" pitchFamily="34" charset="0"/>
              </a:rPr>
              <a:t>processi.</a:t>
            </a:r>
          </a:p>
        </p:txBody>
      </p:sp>
      <p:sp>
        <p:nvSpPr>
          <p:cNvPr id="37" name="Round Diagonal Corner Rectangle 36">
            <a:extLst>
              <a:ext uri="{FF2B5EF4-FFF2-40B4-BE49-F238E27FC236}">
                <a16:creationId xmlns:a16="http://schemas.microsoft.com/office/drawing/2014/main" id="{5D1770AF-BC65-018B-A351-7EA2374C66EF}"/>
              </a:ext>
            </a:extLst>
          </p:cNvPr>
          <p:cNvSpPr/>
          <p:nvPr/>
        </p:nvSpPr>
        <p:spPr>
          <a:xfrm>
            <a:off x="3593087" y="2159961"/>
            <a:ext cx="1600200" cy="3291840"/>
          </a:xfrm>
          <a:prstGeom prst="round2DiagRect">
            <a:avLst>
              <a:gd name="adj1" fmla="val 9471"/>
              <a:gd name="adj2" fmla="val 0"/>
            </a:avLst>
          </a:prstGeom>
          <a:solidFill>
            <a:srgbClr val="22938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it-IT" sz="1400" dirty="0">
                <a:solidFill>
                  <a:schemeClr val="bg1"/>
                </a:solidFill>
                <a:latin typeface="Century Gothic" panose="020B0502020202020204" pitchFamily="34" charset="0"/>
              </a:rPr>
              <a:t>modelli di processo</a:t>
            </a:r>
          </a:p>
        </p:txBody>
      </p:sp>
      <p:sp>
        <p:nvSpPr>
          <p:cNvPr id="39" name="Round Diagonal Corner Rectangle 38">
            <a:extLst>
              <a:ext uri="{FF2B5EF4-FFF2-40B4-BE49-F238E27FC236}">
                <a16:creationId xmlns:a16="http://schemas.microsoft.com/office/drawing/2014/main" id="{14E26E40-4F6D-37BC-A36D-72653A785A9E}"/>
              </a:ext>
            </a:extLst>
          </p:cNvPr>
          <p:cNvSpPr/>
          <p:nvPr/>
        </p:nvSpPr>
        <p:spPr>
          <a:xfrm>
            <a:off x="3676152" y="2784995"/>
            <a:ext cx="1463040" cy="237744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0" name="TextBox 39">
            <a:extLst>
              <a:ext uri="{FF2B5EF4-FFF2-40B4-BE49-F238E27FC236}">
                <a16:creationId xmlns:a16="http://schemas.microsoft.com/office/drawing/2014/main" id="{10109F39-F76F-AD27-3179-36A268CA9A1E}"/>
              </a:ext>
            </a:extLst>
          </p:cNvPr>
          <p:cNvSpPr txBox="1"/>
          <p:nvPr/>
        </p:nvSpPr>
        <p:spPr>
          <a:xfrm>
            <a:off x="3701192" y="2896935"/>
            <a:ext cx="1344167" cy="861774"/>
          </a:xfrm>
          <a:prstGeom prst="rect">
            <a:avLst/>
          </a:prstGeom>
          <a:noFill/>
        </p:spPr>
        <p:txBody>
          <a:bodyPr wrap="square" rtlCol="0">
            <a:spAutoFit/>
          </a:bodyPr>
          <a:lstStyle/>
          <a:p>
            <a:pPr rtl="0">
              <a:spcAft>
                <a:spcPts val="1400"/>
              </a:spcAft>
              <a:buClr>
                <a:srgbClr val="DFF1E9"/>
              </a:buClr>
              <a:buSzPct val="125000"/>
            </a:pPr>
            <a:r>
              <a:rPr lang="it-IT" sz="1000" dirty="0">
                <a:latin typeface="Century Gothic" panose="020B0502020202020204" pitchFamily="34" charset="0"/>
              </a:rPr>
              <a:t>Fornisce una struttura per la ricerca e la </a:t>
            </a:r>
            <a:br>
              <a:rPr lang="en-US" sz="1000" dirty="0">
                <a:latin typeface="Century Gothic" panose="020B0502020202020204" pitchFamily="34" charset="0"/>
              </a:rPr>
            </a:br>
            <a:r>
              <a:rPr lang="it-IT" sz="1000" dirty="0">
                <a:latin typeface="Century Gothic" panose="020B0502020202020204" pitchFamily="34" charset="0"/>
              </a:rPr>
              <a:t>scrittura dei processi.</a:t>
            </a:r>
          </a:p>
        </p:txBody>
      </p:sp>
      <p:sp>
        <p:nvSpPr>
          <p:cNvPr id="41" name="Round Diagonal Corner Rectangle 40">
            <a:extLst>
              <a:ext uri="{FF2B5EF4-FFF2-40B4-BE49-F238E27FC236}">
                <a16:creationId xmlns:a16="http://schemas.microsoft.com/office/drawing/2014/main" id="{7BFA3660-2199-0DEF-E5AC-9E8C204F34A2}"/>
              </a:ext>
            </a:extLst>
          </p:cNvPr>
          <p:cNvSpPr/>
          <p:nvPr/>
        </p:nvSpPr>
        <p:spPr>
          <a:xfrm>
            <a:off x="5276352" y="2159961"/>
            <a:ext cx="1600200" cy="3383280"/>
          </a:xfrm>
          <a:prstGeom prst="round2DiagRect">
            <a:avLst>
              <a:gd name="adj1" fmla="val 9471"/>
              <a:gd name="adj2" fmla="val 0"/>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it-IT" sz="1400" dirty="0">
                <a:solidFill>
                  <a:schemeClr val="bg1"/>
                </a:solidFill>
                <a:latin typeface="Century Gothic" panose="020B0502020202020204" pitchFamily="34" charset="0"/>
              </a:rPr>
              <a:t>gestione delle modifiche</a:t>
            </a:r>
          </a:p>
        </p:txBody>
      </p:sp>
      <p:sp>
        <p:nvSpPr>
          <p:cNvPr id="42" name="Round Diagonal Corner Rectangle 41">
            <a:extLst>
              <a:ext uri="{FF2B5EF4-FFF2-40B4-BE49-F238E27FC236}">
                <a16:creationId xmlns:a16="http://schemas.microsoft.com/office/drawing/2014/main" id="{AAC74528-74A1-6C71-B455-86E9180B49C3}"/>
              </a:ext>
            </a:extLst>
          </p:cNvPr>
          <p:cNvSpPr/>
          <p:nvPr/>
        </p:nvSpPr>
        <p:spPr>
          <a:xfrm>
            <a:off x="5359417" y="2784995"/>
            <a:ext cx="1463040" cy="25603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3" name="TextBox 42">
            <a:extLst>
              <a:ext uri="{FF2B5EF4-FFF2-40B4-BE49-F238E27FC236}">
                <a16:creationId xmlns:a16="http://schemas.microsoft.com/office/drawing/2014/main" id="{68D61DA0-8198-C5D6-C94F-73D981D74273}"/>
              </a:ext>
            </a:extLst>
          </p:cNvPr>
          <p:cNvSpPr txBox="1"/>
          <p:nvPr/>
        </p:nvSpPr>
        <p:spPr>
          <a:xfrm>
            <a:off x="5384457" y="2896935"/>
            <a:ext cx="1463040" cy="1785104"/>
          </a:xfrm>
          <a:prstGeom prst="rect">
            <a:avLst/>
          </a:prstGeom>
          <a:noFill/>
        </p:spPr>
        <p:txBody>
          <a:bodyPr wrap="square" rtlCol="0">
            <a:spAutoFit/>
          </a:bodyPr>
          <a:lstStyle/>
          <a:p>
            <a:pPr rtl="0">
              <a:spcAft>
                <a:spcPts val="1400"/>
              </a:spcAft>
              <a:buClr>
                <a:srgbClr val="DFF1E9"/>
              </a:buClr>
              <a:buSzPct val="125000"/>
            </a:pPr>
            <a:r>
              <a:rPr lang="it-IT" sz="1000" dirty="0">
                <a:latin typeface="Century Gothic" panose="020B0502020202020204" pitchFamily="34" charset="0"/>
              </a:rPr>
              <a:t>Cambiare non è facile. La gestione dei cambiamenti include approcci di comunicazione, formazione e coinvolgimento per ottenere i dati analitici e il supporto delle persone che utilizzano i processi.</a:t>
            </a:r>
          </a:p>
        </p:txBody>
      </p:sp>
      <p:sp>
        <p:nvSpPr>
          <p:cNvPr id="44" name="Round Diagonal Corner Rectangle 43">
            <a:extLst>
              <a:ext uri="{FF2B5EF4-FFF2-40B4-BE49-F238E27FC236}">
                <a16:creationId xmlns:a16="http://schemas.microsoft.com/office/drawing/2014/main" id="{108EC74C-EAF5-F2B6-E531-0F4231B39095}"/>
              </a:ext>
            </a:extLst>
          </p:cNvPr>
          <p:cNvSpPr/>
          <p:nvPr/>
        </p:nvSpPr>
        <p:spPr>
          <a:xfrm>
            <a:off x="6955635" y="2159961"/>
            <a:ext cx="1600200" cy="3291840"/>
          </a:xfrm>
          <a:prstGeom prst="round2DiagRect">
            <a:avLst>
              <a:gd name="adj1" fmla="val 9471"/>
              <a:gd name="adj2" fmla="val 0"/>
            </a:avLst>
          </a:prstGeom>
          <a:solidFill>
            <a:srgbClr val="00747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it-IT" sz="1400" dirty="0">
                <a:solidFill>
                  <a:schemeClr val="bg1"/>
                </a:solidFill>
                <a:latin typeface="Century Gothic" panose="020B0502020202020204" pitchFamily="34" charset="0"/>
              </a:rPr>
              <a:t>prestazioni dei processi</a:t>
            </a:r>
          </a:p>
        </p:txBody>
      </p:sp>
      <p:sp>
        <p:nvSpPr>
          <p:cNvPr id="45" name="Round Diagonal Corner Rectangle 44">
            <a:extLst>
              <a:ext uri="{FF2B5EF4-FFF2-40B4-BE49-F238E27FC236}">
                <a16:creationId xmlns:a16="http://schemas.microsoft.com/office/drawing/2014/main" id="{DD5F0AE5-0D52-A16A-ED23-C90A2D279A4A}"/>
              </a:ext>
            </a:extLst>
          </p:cNvPr>
          <p:cNvSpPr/>
          <p:nvPr/>
        </p:nvSpPr>
        <p:spPr>
          <a:xfrm>
            <a:off x="7038700" y="2784995"/>
            <a:ext cx="1463040" cy="237744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6" name="TextBox 45">
            <a:extLst>
              <a:ext uri="{FF2B5EF4-FFF2-40B4-BE49-F238E27FC236}">
                <a16:creationId xmlns:a16="http://schemas.microsoft.com/office/drawing/2014/main" id="{30CB2241-F31B-EE7C-B3CE-78544EFFB9C6}"/>
              </a:ext>
            </a:extLst>
          </p:cNvPr>
          <p:cNvSpPr txBox="1"/>
          <p:nvPr/>
        </p:nvSpPr>
        <p:spPr>
          <a:xfrm>
            <a:off x="7063740" y="2896935"/>
            <a:ext cx="1371600" cy="1169551"/>
          </a:xfrm>
          <a:prstGeom prst="rect">
            <a:avLst/>
          </a:prstGeom>
          <a:noFill/>
        </p:spPr>
        <p:txBody>
          <a:bodyPr wrap="square" rtlCol="0">
            <a:spAutoFit/>
          </a:bodyPr>
          <a:lstStyle/>
          <a:p>
            <a:pPr rtl="0">
              <a:spcAft>
                <a:spcPts val="1400"/>
              </a:spcAft>
              <a:buClr>
                <a:srgbClr val="DFF1E9"/>
              </a:buClr>
              <a:buSzPct val="125000"/>
            </a:pPr>
            <a:r>
              <a:rPr lang="it-IT" sz="1000" dirty="0">
                <a:latin typeface="Century Gothic" panose="020B0502020202020204" pitchFamily="34" charset="0"/>
              </a:rPr>
              <a:t>Pone l'accento sull'avanzamento del processo e non sulle singole persone tramite punti di controllo e misurazioni.</a:t>
            </a:r>
          </a:p>
        </p:txBody>
      </p:sp>
      <p:sp>
        <p:nvSpPr>
          <p:cNvPr id="47" name="Round Diagonal Corner Rectangle 46">
            <a:extLst>
              <a:ext uri="{FF2B5EF4-FFF2-40B4-BE49-F238E27FC236}">
                <a16:creationId xmlns:a16="http://schemas.microsoft.com/office/drawing/2014/main" id="{39AF7F2D-2D21-1DA3-7D28-CB9E38564C2B}"/>
              </a:ext>
            </a:extLst>
          </p:cNvPr>
          <p:cNvSpPr/>
          <p:nvPr/>
        </p:nvSpPr>
        <p:spPr>
          <a:xfrm>
            <a:off x="8638900" y="2159961"/>
            <a:ext cx="1600200" cy="3200400"/>
          </a:xfrm>
          <a:prstGeom prst="round2DiagRect">
            <a:avLst>
              <a:gd name="adj1" fmla="val 9471"/>
              <a:gd name="adj2" fmla="val 0"/>
            </a:avLst>
          </a:prstGeom>
          <a:solidFill>
            <a:srgbClr val="00565E"/>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it-IT" sz="1400" dirty="0">
                <a:solidFill>
                  <a:schemeClr val="bg1"/>
                </a:solidFill>
                <a:latin typeface="Century Gothic" panose="020B0502020202020204" pitchFamily="34" charset="0"/>
              </a:rPr>
              <a:t>miglioramento dei processi</a:t>
            </a:r>
          </a:p>
        </p:txBody>
      </p:sp>
      <p:sp>
        <p:nvSpPr>
          <p:cNvPr id="48" name="Round Diagonal Corner Rectangle 47">
            <a:extLst>
              <a:ext uri="{FF2B5EF4-FFF2-40B4-BE49-F238E27FC236}">
                <a16:creationId xmlns:a16="http://schemas.microsoft.com/office/drawing/2014/main" id="{6A377193-8C60-F985-8B26-898E2C061804}"/>
              </a:ext>
            </a:extLst>
          </p:cNvPr>
          <p:cNvSpPr/>
          <p:nvPr/>
        </p:nvSpPr>
        <p:spPr>
          <a:xfrm>
            <a:off x="8721965" y="2784995"/>
            <a:ext cx="1463040" cy="21031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9" name="TextBox 48">
            <a:extLst>
              <a:ext uri="{FF2B5EF4-FFF2-40B4-BE49-F238E27FC236}">
                <a16:creationId xmlns:a16="http://schemas.microsoft.com/office/drawing/2014/main" id="{1BD276ED-B8A9-9B83-6C21-6A2D4BFF74D8}"/>
              </a:ext>
            </a:extLst>
          </p:cNvPr>
          <p:cNvSpPr txBox="1"/>
          <p:nvPr/>
        </p:nvSpPr>
        <p:spPr>
          <a:xfrm>
            <a:off x="8747005" y="2896935"/>
            <a:ext cx="1371600" cy="1323439"/>
          </a:xfrm>
          <a:prstGeom prst="rect">
            <a:avLst/>
          </a:prstGeom>
          <a:noFill/>
        </p:spPr>
        <p:txBody>
          <a:bodyPr wrap="square" rtlCol="0">
            <a:spAutoFit/>
          </a:bodyPr>
          <a:lstStyle/>
          <a:p>
            <a:pPr rtl="0">
              <a:spcAft>
                <a:spcPts val="1400"/>
              </a:spcAft>
              <a:buClr>
                <a:srgbClr val="DFF1E9"/>
              </a:buClr>
              <a:buSzPct val="125000"/>
            </a:pPr>
            <a:r>
              <a:rPr lang="it-IT" sz="1000" dirty="0">
                <a:latin typeface="Century Gothic" panose="020B0502020202020204" pitchFamily="34" charset="0"/>
              </a:rPr>
              <a:t>Il miglioramento dei processi supporta la revisione e l'aggiornamento dei processi per capire dove intervenire.</a:t>
            </a:r>
          </a:p>
        </p:txBody>
      </p:sp>
      <p:sp>
        <p:nvSpPr>
          <p:cNvPr id="50" name="Round Diagonal Corner Rectangle 49">
            <a:extLst>
              <a:ext uri="{FF2B5EF4-FFF2-40B4-BE49-F238E27FC236}">
                <a16:creationId xmlns:a16="http://schemas.microsoft.com/office/drawing/2014/main" id="{6E1F1399-6AE3-C20A-2503-BBE37F3F9C36}"/>
              </a:ext>
            </a:extLst>
          </p:cNvPr>
          <p:cNvSpPr/>
          <p:nvPr/>
        </p:nvSpPr>
        <p:spPr>
          <a:xfrm>
            <a:off x="10328994" y="2159961"/>
            <a:ext cx="1600200" cy="3108960"/>
          </a:xfrm>
          <a:prstGeom prst="round2DiagRect">
            <a:avLst>
              <a:gd name="adj1" fmla="val 9471"/>
              <a:gd name="adj2" fmla="val 0"/>
            </a:avLst>
          </a:prstGeom>
          <a:solidFill>
            <a:srgbClr val="003C4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it-IT" sz="1400" dirty="0">
                <a:solidFill>
                  <a:schemeClr val="bg1"/>
                </a:solidFill>
                <a:latin typeface="Century Gothic" panose="020B0502020202020204" pitchFamily="34" charset="0"/>
              </a:rPr>
              <a:t>strumenti e tecnologia</a:t>
            </a:r>
          </a:p>
        </p:txBody>
      </p:sp>
      <p:sp>
        <p:nvSpPr>
          <p:cNvPr id="51" name="Round Diagonal Corner Rectangle 50">
            <a:extLst>
              <a:ext uri="{FF2B5EF4-FFF2-40B4-BE49-F238E27FC236}">
                <a16:creationId xmlns:a16="http://schemas.microsoft.com/office/drawing/2014/main" id="{2DACC6D9-5E23-032C-D147-5183E82E1D68}"/>
              </a:ext>
            </a:extLst>
          </p:cNvPr>
          <p:cNvSpPr/>
          <p:nvPr/>
        </p:nvSpPr>
        <p:spPr>
          <a:xfrm>
            <a:off x="10412059" y="2784995"/>
            <a:ext cx="1463040" cy="182880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52" name="TextBox 51">
            <a:extLst>
              <a:ext uri="{FF2B5EF4-FFF2-40B4-BE49-F238E27FC236}">
                <a16:creationId xmlns:a16="http://schemas.microsoft.com/office/drawing/2014/main" id="{D6104695-5E45-9668-F33F-F156AEBD0AF9}"/>
              </a:ext>
            </a:extLst>
          </p:cNvPr>
          <p:cNvSpPr txBox="1"/>
          <p:nvPr/>
        </p:nvSpPr>
        <p:spPr>
          <a:xfrm>
            <a:off x="10437099" y="2896935"/>
            <a:ext cx="1371600" cy="1477328"/>
          </a:xfrm>
          <a:prstGeom prst="rect">
            <a:avLst/>
          </a:prstGeom>
          <a:noFill/>
        </p:spPr>
        <p:txBody>
          <a:bodyPr wrap="square" rtlCol="0">
            <a:spAutoFit/>
          </a:bodyPr>
          <a:lstStyle/>
          <a:p>
            <a:pPr rtl="0">
              <a:spcAft>
                <a:spcPts val="1400"/>
              </a:spcAft>
              <a:buClr>
                <a:srgbClr val="DFF1E9"/>
              </a:buClr>
              <a:buSzPct val="125000"/>
            </a:pPr>
            <a:r>
              <a:rPr lang="it-IT" sz="1000" dirty="0">
                <a:latin typeface="Century Gothic" panose="020B0502020202020204" pitchFamily="34" charset="0"/>
              </a:rPr>
              <a:t>Il principio degli strumenti e della tecnologia sottolinea l'importanza </a:t>
            </a:r>
            <a:br>
              <a:rPr lang="it-IT" sz="1000" dirty="0">
                <a:latin typeface="Century Gothic" panose="020B0502020202020204" pitchFamily="34" charset="0"/>
              </a:rPr>
            </a:br>
            <a:r>
              <a:rPr lang="it-IT" sz="1000" dirty="0">
                <a:latin typeface="Century Gothic" panose="020B0502020202020204" pitchFamily="34" charset="0"/>
              </a:rPr>
              <a:t>di avere una tecnologia che </a:t>
            </a:r>
            <a:br>
              <a:rPr lang="it-IT" sz="1000" dirty="0">
                <a:latin typeface="Century Gothic" panose="020B0502020202020204" pitchFamily="34" charset="0"/>
              </a:rPr>
            </a:br>
            <a:r>
              <a:rPr lang="it-IT" sz="1000" dirty="0">
                <a:latin typeface="Century Gothic" panose="020B0502020202020204" pitchFamily="34" charset="0"/>
              </a:rPr>
              <a:t>si adatta al processo.</a:t>
            </a:r>
          </a:p>
        </p:txBody>
      </p:sp>
    </p:spTree>
    <p:extLst>
      <p:ext uri="{BB962C8B-B14F-4D97-AF65-F5344CB8AC3E}">
        <p14:creationId xmlns:p14="http://schemas.microsoft.com/office/powerpoint/2010/main" val="382060265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Identity-Presentation-Template_PowerPoint" id="{98FFEDC8-0C6F-7144-9F79-BD520B6F8325}" vid="{99DD93F0-E8D1-E747-BE7A-CF8C12A92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6336</TotalTime>
  <Words>964</Words>
  <Application>Microsoft Macintosh PowerPoint</Application>
  <PresentationFormat>Widescreen</PresentationFormat>
  <Paragraphs>178</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59</cp:revision>
  <dcterms:created xsi:type="dcterms:W3CDTF">2022-08-25T00:12:53Z</dcterms:created>
  <dcterms:modified xsi:type="dcterms:W3CDTF">2024-02-05T23:12:20Z</dcterms:modified>
</cp:coreProperties>
</file>