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2239" r:id="rId9"/>
    <p:sldId id="2240" r:id="rId10"/>
    <p:sldId id="2241" r:id="rId11"/>
    <p:sldId id="2242" r:id="rId12"/>
    <p:sldId id="356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080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rtl="0"/>
            <a:fld id="{77BD35B7-DAF1-5B4D-94FA-36B61FD74AC4}" type="slidenum">
              <a:rPr/>
              <a:pPr/>
              <a:t>2</a:t>
            </a:fld>
            <a:endParaRPr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7898&amp;utm_language=IT&amp;utm_source=template-powerpoint&amp;utm_medium=content&amp;utm_campaign=ic-Post-Project+Debrief-powerpoint-37898-it&amp;lpa=ic+Post-Project+Debrief+powerpoint+37898+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65EDF50-5A80-4DDE-89AE-9D5B0DCD02AC}"/>
              </a:ext>
            </a:extLst>
          </p:cNvPr>
          <p:cNvGrpSpPr/>
          <p:nvPr/>
        </p:nvGrpSpPr>
        <p:grpSpPr>
          <a:xfrm>
            <a:off x="7138805" y="360714"/>
            <a:ext cx="5724680" cy="6219640"/>
            <a:chOff x="7203068" y="-14628"/>
            <a:chExt cx="5724680" cy="6219640"/>
          </a:xfrm>
        </p:grpSpPr>
        <p:sp>
          <p:nvSpPr>
            <p:cNvPr id="22" name="Triangle 37">
              <a:extLst>
                <a:ext uri="{FF2B5EF4-FFF2-40B4-BE49-F238E27FC236}">
                  <a16:creationId xmlns:a16="http://schemas.microsoft.com/office/drawing/2014/main" id="{845927A2-6C9A-40B3-B1FC-92909C684012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38">
              <a:extLst>
                <a:ext uri="{FF2B5EF4-FFF2-40B4-BE49-F238E27FC236}">
                  <a16:creationId xmlns:a16="http://schemas.microsoft.com/office/drawing/2014/main" id="{69606038-1F96-4DA6-A9AA-477DCAA35CE3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39">
              <a:extLst>
                <a:ext uri="{FF2B5EF4-FFF2-40B4-BE49-F238E27FC236}">
                  <a16:creationId xmlns:a16="http://schemas.microsoft.com/office/drawing/2014/main" id="{B7D671FA-02FB-44AD-87B0-D6E3AD12B5F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40">
              <a:extLst>
                <a:ext uri="{FF2B5EF4-FFF2-40B4-BE49-F238E27FC236}">
                  <a16:creationId xmlns:a16="http://schemas.microsoft.com/office/drawing/2014/main" id="{A02D036D-0A5C-4DA0-8C15-544654DF36C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41">
              <a:extLst>
                <a:ext uri="{FF2B5EF4-FFF2-40B4-BE49-F238E27FC236}">
                  <a16:creationId xmlns:a16="http://schemas.microsoft.com/office/drawing/2014/main" id="{2C6B8D6F-CBC5-4C28-84DB-A386A092F2DE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42">
              <a:extLst>
                <a:ext uri="{FF2B5EF4-FFF2-40B4-BE49-F238E27FC236}">
                  <a16:creationId xmlns:a16="http://schemas.microsoft.com/office/drawing/2014/main" id="{5AEB45C3-E25F-4870-856F-3796A91E867B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43">
              <a:extLst>
                <a:ext uri="{FF2B5EF4-FFF2-40B4-BE49-F238E27FC236}">
                  <a16:creationId xmlns:a16="http://schemas.microsoft.com/office/drawing/2014/main" id="{009C93B0-6D84-4A09-8E8D-278EEE0E34A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44">
              <a:extLst>
                <a:ext uri="{FF2B5EF4-FFF2-40B4-BE49-F238E27FC236}">
                  <a16:creationId xmlns:a16="http://schemas.microsoft.com/office/drawing/2014/main" id="{D277BEC6-5F33-404B-9CB3-248AB96A5488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45">
              <a:extLst>
                <a:ext uri="{FF2B5EF4-FFF2-40B4-BE49-F238E27FC236}">
                  <a16:creationId xmlns:a16="http://schemas.microsoft.com/office/drawing/2014/main" id="{D246737D-00C3-45DA-8810-29466EBAB030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46">
              <a:extLst>
                <a:ext uri="{FF2B5EF4-FFF2-40B4-BE49-F238E27FC236}">
                  <a16:creationId xmlns:a16="http://schemas.microsoft.com/office/drawing/2014/main" id="{1A145602-3217-4FE8-993F-6312BB510B9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47">
              <a:extLst>
                <a:ext uri="{FF2B5EF4-FFF2-40B4-BE49-F238E27FC236}">
                  <a16:creationId xmlns:a16="http://schemas.microsoft.com/office/drawing/2014/main" id="{E781526C-22D7-4459-8001-18952A6052D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48">
              <a:extLst>
                <a:ext uri="{FF2B5EF4-FFF2-40B4-BE49-F238E27FC236}">
                  <a16:creationId xmlns:a16="http://schemas.microsoft.com/office/drawing/2014/main" id="{37018AB8-2B96-4DAC-AF68-0068C7807BA4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49">
              <a:extLst>
                <a:ext uri="{FF2B5EF4-FFF2-40B4-BE49-F238E27FC236}">
                  <a16:creationId xmlns:a16="http://schemas.microsoft.com/office/drawing/2014/main" id="{B43086BB-1C5E-4CFC-83F9-F593B92BAD4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50">
              <a:extLst>
                <a:ext uri="{FF2B5EF4-FFF2-40B4-BE49-F238E27FC236}">
                  <a16:creationId xmlns:a16="http://schemas.microsoft.com/office/drawing/2014/main" id="{6823B0F4-3A36-44DE-9A2F-5B386EB9E065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51">
              <a:extLst>
                <a:ext uri="{FF2B5EF4-FFF2-40B4-BE49-F238E27FC236}">
                  <a16:creationId xmlns:a16="http://schemas.microsoft.com/office/drawing/2014/main" id="{800438A9-D8A2-4DE2-AD5D-E8A372291F2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52">
              <a:extLst>
                <a:ext uri="{FF2B5EF4-FFF2-40B4-BE49-F238E27FC236}">
                  <a16:creationId xmlns:a16="http://schemas.microsoft.com/office/drawing/2014/main" id="{1704E1F5-840B-4D63-903E-70D8340A9D70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53">
              <a:extLst>
                <a:ext uri="{FF2B5EF4-FFF2-40B4-BE49-F238E27FC236}">
                  <a16:creationId xmlns:a16="http://schemas.microsoft.com/office/drawing/2014/main" id="{2BCF9D3F-2B06-4454-847F-C03DA0D74B66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54">
              <a:extLst>
                <a:ext uri="{FF2B5EF4-FFF2-40B4-BE49-F238E27FC236}">
                  <a16:creationId xmlns:a16="http://schemas.microsoft.com/office/drawing/2014/main" id="{53D43F8B-530D-408E-904B-7AA940CF46FC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55">
              <a:extLst>
                <a:ext uri="{FF2B5EF4-FFF2-40B4-BE49-F238E27FC236}">
                  <a16:creationId xmlns:a16="http://schemas.microsoft.com/office/drawing/2014/main" id="{A79678BE-3C22-42D2-9507-EFA5F9ADE43D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56">
              <a:extLst>
                <a:ext uri="{FF2B5EF4-FFF2-40B4-BE49-F238E27FC236}">
                  <a16:creationId xmlns:a16="http://schemas.microsoft.com/office/drawing/2014/main" id="{86D2DEFF-5AC5-4112-AB3A-B31088BCF906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57">
              <a:extLst>
                <a:ext uri="{FF2B5EF4-FFF2-40B4-BE49-F238E27FC236}">
                  <a16:creationId xmlns:a16="http://schemas.microsoft.com/office/drawing/2014/main" id="{70B30AAE-6537-430A-9C3C-84689942B7DB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58">
              <a:extLst>
                <a:ext uri="{FF2B5EF4-FFF2-40B4-BE49-F238E27FC236}">
                  <a16:creationId xmlns:a16="http://schemas.microsoft.com/office/drawing/2014/main" id="{87D3BF0D-B01D-4A27-9659-1D17FF5A85AB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59">
              <a:extLst>
                <a:ext uri="{FF2B5EF4-FFF2-40B4-BE49-F238E27FC236}">
                  <a16:creationId xmlns:a16="http://schemas.microsoft.com/office/drawing/2014/main" id="{B3F78B0E-F8C6-40E8-97E6-53A558B95907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60">
              <a:extLst>
                <a:ext uri="{FF2B5EF4-FFF2-40B4-BE49-F238E27FC236}">
                  <a16:creationId xmlns:a16="http://schemas.microsoft.com/office/drawing/2014/main" id="{B60AFB35-365A-481F-9953-ADF36AC67314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61">
              <a:extLst>
                <a:ext uri="{FF2B5EF4-FFF2-40B4-BE49-F238E27FC236}">
                  <a16:creationId xmlns:a16="http://schemas.microsoft.com/office/drawing/2014/main" id="{54C283CA-E193-4676-936F-533FE9388C8F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62">
              <a:extLst>
                <a:ext uri="{FF2B5EF4-FFF2-40B4-BE49-F238E27FC236}">
                  <a16:creationId xmlns:a16="http://schemas.microsoft.com/office/drawing/2014/main" id="{D54E20EF-20B0-4B41-AEF3-4819AC811097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63">
              <a:extLst>
                <a:ext uri="{FF2B5EF4-FFF2-40B4-BE49-F238E27FC236}">
                  <a16:creationId xmlns:a16="http://schemas.microsoft.com/office/drawing/2014/main" id="{D830976A-0162-4F3C-A8AF-3EDD55DFDD7C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402490" y="936639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5400" dirty="0"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430724" y="3967361"/>
            <a:ext cx="5100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Nome dell'azienda</a:t>
            </a:r>
          </a:p>
          <a:p>
            <a:pPr rtl="0"/>
            <a:r>
              <a:rPr lang="it-IT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it-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ID progetto: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Data: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it-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PROJECT MANAGER: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 flipV="1">
            <a:off x="552992" y="1995592"/>
            <a:ext cx="11070972" cy="31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4994448" y="2431199"/>
            <a:ext cx="2532031" cy="2495358"/>
            <a:chOff x="-3786052" y="422031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-3786052" y="422031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-3579877" y="53495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-3522131" y="1063303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IL TUO</a:t>
              </a:r>
            </a:p>
            <a:p>
              <a:pPr algn="ctr" rtl="0"/>
              <a:r>
                <a:rPr lang="it-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B67EACD-4364-4B72-8587-C1CDCB0CFCD1}"/>
              </a:ext>
            </a:extLst>
          </p:cNvPr>
          <p:cNvSpPr txBox="1"/>
          <p:nvPr/>
        </p:nvSpPr>
        <p:spPr>
          <a:xfrm>
            <a:off x="422742" y="314616"/>
            <a:ext cx="851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DEBRIEF POST-PROGETTO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63DAD5E-4266-4238-B778-FC60B96A027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A97815DF-819D-4CB1-87BC-929FBEF465EE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1373AE-A2AF-410B-A299-CA0D47B785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DEBRIEF POST-PROGETTO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3E3A0F85-B1CE-D387-EDA1-7EE01F3054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7302" y="220302"/>
            <a:ext cx="3079750" cy="45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22128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LEZIONE 1: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33806"/>
              </p:ext>
            </p:extLst>
          </p:nvPr>
        </p:nvGraphicFramePr>
        <p:xfrm>
          <a:off x="130335" y="271160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4473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LEZIONE 2: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LEZIONE 3: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D294B07-F5A5-444E-8EB5-0B97C507D8B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732C94-17EE-4030-8ED8-E12450D176A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PRINCIPALI CONCETTI APPRESI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08A32896-A70D-45AD-BC2A-B1DABE7C4BE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E151FF-FC17-4135-9BFC-FD8A30F321C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8. PRINCIPALI CONCETTI APPRESI</a:t>
            </a: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82384"/>
              </p:ext>
            </p:extLst>
          </p:nvPr>
        </p:nvGraphicFramePr>
        <p:xfrm>
          <a:off x="130335" y="145677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07646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AZIONE 1: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718682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AZIONE 2: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AZIONE 3: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94725"/>
              </p:ext>
            </p:extLst>
          </p:nvPr>
        </p:nvGraphicFramePr>
        <p:xfrm>
          <a:off x="130335" y="31124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634457"/>
            <a:ext cx="6979024" cy="37263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PASSI CHE POSSIAMO INTRAPRENDERE ORA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4F0558-48D8-41BA-A483-C8B71F024F84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9. AZIONI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5B35FF93-EC17-4485-86C7-91AA04B2F24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2A1E5F-37CA-4426-B047-627FA0A45B2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AZIONI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31464A65-C444-4FEC-BB06-AE14B15F9DF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86802"/>
              </p:ext>
            </p:extLst>
          </p:nvPr>
        </p:nvGraphicFramePr>
        <p:xfrm>
          <a:off x="130335" y="830123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IDEE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COMMENTI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1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2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3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4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6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7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8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9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Idea 10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" y="424192"/>
            <a:ext cx="7644802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6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RACCOMANDAZIONI PER I PROGETTI FUTURI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AF7E8-69FA-4AD2-B963-F84BB483880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10. PROGETTI FUTURI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34497D0-83EF-4383-A1BD-0A3A4DF86FC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4A1571-0737-4F11-A809-1F3BD6BC4B8B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PROGETTI FUTURI</a:t>
            </a: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96097B34-D910-4A28-91F9-601F8D63DCC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sono forniti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936302" y="1103692"/>
            <a:ext cx="3342191" cy="55399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VALUTAZIONE DELLE PRESTAZIONI: </a:t>
            </a:r>
          </a:p>
          <a:p>
            <a:pPr rtl="0"/>
            <a:r>
              <a:rPr lang="it-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OBIETTIVI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24571" y="156094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36302" y="2465108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TIMELINE DELLE PRESTAZIONI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24572" y="2688991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04493" y="219230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04492" y="3528066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04492" y="83324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36302" y="3814935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PRESTAZIONI DELLA QUALITÀ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24572" y="4038818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5016006" y="1042906"/>
            <a:ext cx="2075993" cy="3231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it-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PIANO DI PROGETTO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5004277" y="1268629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5016007" y="2405019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COSA È ANDATO BENE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5004277" y="2628902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384198" y="213221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384197" y="3467977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384197" y="77315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5016007" y="3754846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COSA POTEVA ANDARE MEGLIO?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5004277" y="3978729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9391985" y="945464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AZIONI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9380254" y="117118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9391985" y="2307576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PROGETTI FUTURI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9380255" y="2531459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8545914" y="2034769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760175" y="6757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04492" y="47908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36302" y="5077678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PRESTAZIONI DI BUDGET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24572" y="5301561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384197" y="473072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it-IT" sz="480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5016007" y="5017589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it-IT" sz="1500" b="1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PRINCIPALI CONCETTI APPRESI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5004277" y="5241472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35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C70EAE97-912F-497D-B368-5C32C9543E4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EDD375-CB72-4776-A899-61EA375BF2C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DEBRIEF POST-PROGETTO | SOMMARIO</a:t>
            </a: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323481B-C6C0-4D37-A29D-FFD241C2EEB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ABC413-B23B-4373-AD39-4684AB52EC9F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94293"/>
              </p:ext>
            </p:extLst>
          </p:nvPr>
        </p:nvGraphicFramePr>
        <p:xfrm>
          <a:off x="130335" y="809023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42157"/>
            <a:ext cx="4269600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OBIETTIVO ORIGINALE DEL PROGETTO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69718"/>
              </p:ext>
            </p:extLst>
          </p:nvPr>
        </p:nvGraphicFramePr>
        <p:xfrm>
          <a:off x="130335" y="2179684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12819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PER MISURARE LA RIUSCITA DEL PROGETTO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RISULTATO EFFETTIVO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F89F1C-8183-4681-9BBF-FA287A770F99}"/>
              </a:ext>
            </a:extLst>
          </p:cNvPr>
          <p:cNvSpPr txBox="1"/>
          <p:nvPr/>
        </p:nvSpPr>
        <p:spPr>
          <a:xfrm>
            <a:off x="130334" y="25092"/>
            <a:ext cx="662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VALUTAZIONE DELLE PRESTAZIONI: OBIETTIVI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005DB25-695D-4D0E-B50D-CF05A05097B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974945-D632-41B5-ACA3-CD1AE17108A8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VALUTAZIONE DELLE PRESTAZIONI: OBIETTIVI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6ECBDFDC-1EEB-46F0-89BE-336A98BCD1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Completato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95782" y="2047997"/>
            <a:ext cx="1417592" cy="9192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  <a:spcBef>
                <a:spcPts val="0"/>
              </a:spcBef>
            </a:pP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PROGRAMMA ORIGINALE DEL PROGETTO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Completato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Milestone 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140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45788" y="5305548"/>
            <a:ext cx="1267937" cy="9192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TIMELINE EFFETTIVA DEL PROGETTO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22FC7558-115A-4869-9DF3-1698721DC391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TIMELINE DELLE PRESTAZIONI</a:t>
            </a:r>
          </a:p>
        </p:txBody>
      </p:sp>
      <p:sp>
        <p:nvSpPr>
          <p:cNvPr id="133" name="Rectangle 7">
            <a:extLst>
              <a:ext uri="{FF2B5EF4-FFF2-40B4-BE49-F238E27FC236}">
                <a16:creationId xmlns:a16="http://schemas.microsoft.com/office/drawing/2014/main" id="{15F7759C-AFC6-4E54-8A91-8F6E785DCC1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9BABB5A-8FC4-404A-8E7A-670BEF8010F4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TIMELINE DELLE PRESTAZIONI</a:t>
            </a:r>
          </a:p>
        </p:txBody>
      </p:sp>
      <p:sp>
        <p:nvSpPr>
          <p:cNvPr id="135" name="Parallelogram 134">
            <a:extLst>
              <a:ext uri="{FF2B5EF4-FFF2-40B4-BE49-F238E27FC236}">
                <a16:creationId xmlns:a16="http://schemas.microsoft.com/office/drawing/2014/main" id="{3D31CA73-AB07-4BDD-96B8-CE2F682C0DA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24790"/>
              </p:ext>
            </p:extLst>
          </p:nvPr>
        </p:nvGraphicFramePr>
        <p:xfrm>
          <a:off x="130335" y="74667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379811"/>
            <a:ext cx="5270400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OBIETTIVO INIZIALE PER GLI STANDARD DI QUALITÀ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04904"/>
              </p:ext>
            </p:extLst>
          </p:nvPr>
        </p:nvGraphicFramePr>
        <p:xfrm>
          <a:off x="130335" y="2190075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23210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PER MISURARE LA RIUSCITA DEL PROGETTO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RISULTATO EFFETTIVO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433BB-4BAB-48C3-B52B-285E5EDFCCAF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PRESTAZIONI DELLA QUALITÀ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77EBDE6B-332D-456F-9AD6-C318D9E6D4D0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CF384C-97C2-4B81-B6B8-7B1EE48B06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PRESTAZIONI DELLA QUALITÀ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D828089-A7D9-4AD2-A9F0-F361DB26FE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130335" y="5499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OBIETTIVI COSTO ORIGINALE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561041" y="51820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SPESE DI BUDGET EFFETTIVE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01804"/>
              </p:ext>
            </p:extLst>
          </p:nvPr>
        </p:nvGraphicFramePr>
        <p:xfrm>
          <a:off x="1303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VOCE DI BILANCIO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COSTI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97723"/>
              </p:ext>
            </p:extLst>
          </p:nvPr>
        </p:nvGraphicFramePr>
        <p:xfrm>
          <a:off x="65971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VOCE DI BILANCIO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COSTI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1EE440-CB48-4C6B-A7A9-8B9DEF353395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PRESTAZIONI DI BUDGET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49EDD509-C285-4481-8F74-D2B8DEB6045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B197E-4F0B-4E36-8E95-76691E9FD2B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PRESTAZIONI DI BUDGET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DDB13C3-94EC-4519-820D-E09C06D9D43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98031"/>
              </p:ext>
            </p:extLst>
          </p:nvPr>
        </p:nvGraphicFramePr>
        <p:xfrm>
          <a:off x="130335" y="87742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510558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IL PIANO È STATO CHIARAMENTE DEFINITO E COMUNICATO?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07973"/>
              </p:ext>
            </p:extLst>
          </p:nvPr>
        </p:nvGraphicFramePr>
        <p:xfrm>
          <a:off x="130335" y="284368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47681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ERA IL PIANO GIUSTO PER QUESTO PROGETTO?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69814"/>
              </p:ext>
            </p:extLst>
          </p:nvPr>
        </p:nvGraphicFramePr>
        <p:xfrm>
          <a:off x="130335" y="480665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412896"/>
            <a:ext cx="6979024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COSA AVREBBE POTUTO ESSERE MIGLIORATO?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FB3F15D1-9770-4194-A13B-0FAA8DCE4F6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2DF5CA-A841-466C-B190-8B99F391AF3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PIANO DI PROGETTO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DDDBC50F-5F29-4800-BD20-514B269DA2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F92488-F2D3-4AF0-9796-01B05603A0BD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PIANO DI PROGETTO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63914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PUNTI DI FORZA DEL TEAM DI PROGETTO: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41690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34579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RELAZIONI CON I CLIENTI: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814"/>
            <a:ext cx="6979024" cy="37693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PROCESSI CHE HANNO FUNZIONATO BENE: 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FF732FA9-A755-4CA6-9529-A3D4F8AD5A1C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CF1227-5437-4F06-BAD3-54FDF301783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QUALI PROCESSI SONO STATI EFFICACI?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BEEA2983-B5A2-49C5-A5B9-693880C2FCA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603EAD-37A4-41F3-9CDB-A977DFBDA8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COSA È ANDATO BENE?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9827"/>
              </p:ext>
            </p:extLst>
          </p:nvPr>
        </p:nvGraphicFramePr>
        <p:xfrm>
          <a:off x="130335" y="81646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85655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AA5E44F-765D-4F30-A21A-19158AC6BE96}"/>
              </a:ext>
            </a:extLst>
          </p:cNvPr>
          <p:cNvSpPr txBox="1"/>
          <p:nvPr/>
        </p:nvSpPr>
        <p:spPr>
          <a:xfrm>
            <a:off x="130334" y="25092"/>
            <a:ext cx="625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7. COSA AVREBBE POTUTO ANDARE MEGLIO?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868143E7-F7A4-49FA-8BD5-18433C80144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079F41-C0DC-4ADD-BF00-DA3DC1DBD7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COSA SAREBBE POTUTO ANDARE MEGLIO?</a:t>
            </a: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3745BBFC-AA03-4DFE-AC10-74828D9437A7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FFADCD5-105B-4A58-BFF1-4CCFC3AC7367}"/>
              </a:ext>
            </a:extLst>
          </p:cNvPr>
          <p:cNvSpPr txBox="1">
            <a:spLocks/>
          </p:cNvSpPr>
          <p:nvPr/>
        </p:nvSpPr>
        <p:spPr>
          <a:xfrm>
            <a:off x="0" y="4179814"/>
            <a:ext cx="6979024" cy="37693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PROCESSI CHE NON HANNO FUNZIONATO BENE: 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67816F1-008B-4A74-ABFC-804BB71BC26D}"/>
              </a:ext>
            </a:extLst>
          </p:cNvPr>
          <p:cNvSpPr txBox="1">
            <a:spLocks/>
          </p:cNvSpPr>
          <p:nvPr/>
        </p:nvSpPr>
        <p:spPr>
          <a:xfrm>
            <a:off x="0" y="2334579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RELAZIONI CON I CLIENTI: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5617F5A-E459-49C4-A6DA-EDA337FE7B4B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PUNTI DEBOLI DEL TEAM DI PROGETTO: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36</TotalTime>
  <Words>559</Words>
  <Application>Microsoft Macintosh PowerPoint</Application>
  <PresentationFormat>Widescreen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Brittany Johnston</cp:lastModifiedBy>
  <cp:revision>7</cp:revision>
  <dcterms:created xsi:type="dcterms:W3CDTF">2020-06-12T18:00:34Z</dcterms:created>
  <dcterms:modified xsi:type="dcterms:W3CDTF">2024-02-06T23:01:15Z</dcterms:modified>
</cp:coreProperties>
</file>