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8" r:id="rId2"/>
    <p:sldId id="309" r:id="rId3"/>
    <p:sldId id="31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20" r:id="rId15"/>
    <p:sldId id="29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812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472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702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163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22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075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37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25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4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8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PIANIFICAZIONE STRATEGICA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56478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6000" dirty="0">
                <a:latin typeface="Century Gothic" panose="020B0502020202020204" pitchFamily="34" charset="0"/>
              </a:rPr>
              <a:t>PIANIFICAZIONE STRATEGICA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000" dirty="0">
                <a:latin typeface="Century Gothic" panose="020B0502020202020204" pitchFamily="34" charset="0"/>
              </a:rPr>
              <a:t>COMPLETATO DA: [ NOME ]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it" sz="2000" dirty="0">
                <a:latin typeface="Century Gothic" panose="020B0502020202020204" pitchFamily="34" charset="0"/>
              </a:rPr>
              <a:t>DATA DI COMPLETAMENTO: [ DATA ]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76617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913827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 TUA</a:t>
              </a:r>
            </a:p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220664"/>
              </p:ext>
            </p:extLst>
          </p:nvPr>
        </p:nvGraphicFramePr>
        <p:xfrm>
          <a:off x="457200" y="401444"/>
          <a:ext cx="11285034" cy="5486397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492624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792410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FONTI DI REDDITO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PROIEZIONI FINANZIARIE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BILANCIO PRO FORMA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BUDGET MENSILE DEL FLUSSO DI CASSA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CRITICAL RATIOS / ANALISI DI BILANCIO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174549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ANALISI DELLA VARIANZA DEL BUDGET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29589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REVISIONI FINANZIARIE 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 AUDIT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14589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PIANO FINANZIARIO</a:t>
            </a:r>
          </a:p>
        </p:txBody>
      </p:sp>
    </p:spTree>
    <p:extLst>
      <p:ext uri="{BB962C8B-B14F-4D97-AF65-F5344CB8AC3E}">
        <p14:creationId xmlns:p14="http://schemas.microsoft.com/office/powerpoint/2010/main" val="433989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046965"/>
              </p:ext>
            </p:extLst>
          </p:nvPr>
        </p:nvGraphicFramePr>
        <p:xfrm>
          <a:off x="457200" y="401444"/>
          <a:ext cx="11285034" cy="5486397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492624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792410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SISTEMI DI TRACCIAMENTO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ANALISI DEL PAREGGIO DELLA CAMPAGNA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SONDAGGI CLIENTI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CONTRIBUTO 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ASSOCIATO / COMITATO CONSULTIVO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ANALISI DELLE QUOTE DI MERCATO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174549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INDAGINE DI MERCATO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29589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ALTRO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14589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VALUTAZIONE E REVISIONE COMPLESSIVA</a:t>
            </a:r>
          </a:p>
        </p:txBody>
      </p:sp>
    </p:spTree>
    <p:extLst>
      <p:ext uri="{BB962C8B-B14F-4D97-AF65-F5344CB8AC3E}">
        <p14:creationId xmlns:p14="http://schemas.microsoft.com/office/powerpoint/2010/main" val="1202400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035766"/>
              </p:ext>
            </p:extLst>
          </p:nvPr>
        </p:nvGraphicFramePr>
        <p:xfrm>
          <a:off x="457200" y="401444"/>
          <a:ext cx="11285034" cy="5486400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492624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792410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DEFICIT DI ENTRATE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LEGISLAZIONE NEGATIVA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CLIMA ECONOMICO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CONCORRENZA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TECNOLOGIA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17454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IMMAGINE PUBBLICA AVVERSA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2958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FATTORI DI RISCHIO </a:t>
            </a:r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(vedi SWOT) </a:t>
            </a:r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&amp; CONTINGENZE</a:t>
            </a:r>
          </a:p>
        </p:txBody>
      </p:sp>
    </p:spTree>
    <p:extLst>
      <p:ext uri="{BB962C8B-B14F-4D97-AF65-F5344CB8AC3E}">
        <p14:creationId xmlns:p14="http://schemas.microsoft.com/office/powerpoint/2010/main" val="172523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501600"/>
              </p:ext>
            </p:extLst>
          </p:nvPr>
        </p:nvGraphicFramePr>
        <p:xfrm>
          <a:off x="457200" y="401444"/>
          <a:ext cx="11285034" cy="546409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344706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9403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13660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STUDIO DI RICERCA DI MERCATO: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CLIENTI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13660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STUDIO DI RICERCA DI MERCATO: CONCORRENZA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1366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STUDIO DI RICERCA DI MERCATO: AMBIENTE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1366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FONTI DI INFORMAZIONI CHIAVE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APPENDICI</a:t>
            </a:r>
          </a:p>
        </p:txBody>
      </p:sp>
    </p:spTree>
    <p:extLst>
      <p:ext uri="{BB962C8B-B14F-4D97-AF65-F5344CB8AC3E}">
        <p14:creationId xmlns:p14="http://schemas.microsoft.com/office/powerpoint/2010/main" val="2011823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423712"/>
              </p:ext>
            </p:extLst>
          </p:nvPr>
        </p:nvGraphicFramePr>
        <p:xfrm>
          <a:off x="546234" y="1456680"/>
          <a:ext cx="11036166" cy="394464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3944640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PIANO STRATEGICO | COMMENTI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9730D4-BB1C-E14F-872F-2C72DC2B267E}"/>
              </a:ext>
            </a:extLst>
          </p:cNvPr>
          <p:cNvSpPr txBox="1"/>
          <p:nvPr/>
        </p:nvSpPr>
        <p:spPr>
          <a:xfrm>
            <a:off x="499109" y="444500"/>
            <a:ext cx="7375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400" b="1" dirty="0">
                <a:latin typeface="Century Gothic" panose="020B0502020202020204" pitchFamily="34" charset="0"/>
              </a:rPr>
              <a:t>COMMENTI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16385"/>
              </p:ext>
            </p:extLst>
          </p:nvPr>
        </p:nvGraphicFramePr>
        <p:xfrm>
          <a:off x="328246" y="228600"/>
          <a:ext cx="11578003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81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819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it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TAVOLO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CONTENUTO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1575" y="6477000"/>
            <a:ext cx="10893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PIANIFICAZIONE STRATEGICA| SOMMARIO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037348" y="539391"/>
            <a:ext cx="8363952" cy="4861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1900" dirty="0">
                <a:latin typeface="Century Gothic" panose="020B0502020202020204" pitchFamily="34" charset="0"/>
              </a:rPr>
              <a:t>Sintesi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1900" dirty="0">
                <a:latin typeface="Century Gothic" panose="020B0502020202020204" pitchFamily="34" charset="0"/>
              </a:rPr>
              <a:t>La tua azienda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1900" dirty="0">
                <a:latin typeface="Century Gothic" panose="020B0502020202020204" pitchFamily="34" charset="0"/>
              </a:rPr>
              <a:t>Sviluppo di prodotti / servizi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1900" dirty="0">
                <a:latin typeface="Century Gothic" panose="020B0502020202020204" pitchFamily="34" charset="0"/>
              </a:rPr>
              <a:t>Piano di marketing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1900" dirty="0">
                <a:latin typeface="Century Gothic" panose="020B0502020202020204" pitchFamily="34" charset="0"/>
              </a:rPr>
              <a:t>Ricerca di mercato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1900" dirty="0">
                <a:latin typeface="Century Gothic" panose="020B0502020202020204" pitchFamily="34" charset="0"/>
              </a:rPr>
              <a:t>Obiettivi di marketing misurabili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1900" dirty="0">
                <a:latin typeface="Century Gothic" panose="020B0502020202020204" pitchFamily="34" charset="0"/>
              </a:rPr>
              <a:t>Analisi situazionale (SWOT)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1900" dirty="0">
                <a:latin typeface="Century Gothic" panose="020B0502020202020204" pitchFamily="34" charset="0"/>
              </a:rPr>
              <a:t>Piano finanziario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1900" dirty="0">
                <a:latin typeface="Century Gothic" panose="020B0502020202020204" pitchFamily="34" charset="0"/>
              </a:rPr>
              <a:t>Valutazione e revisione complessiva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1900" dirty="0">
                <a:latin typeface="Century Gothic" panose="020B0502020202020204" pitchFamily="34" charset="0"/>
              </a:rPr>
              <a:t>Fattori di rischio (vedi SWOT) e contingenze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1900" dirty="0">
                <a:latin typeface="Century Gothic" panose="020B0502020202020204" pitchFamily="34" charset="0"/>
              </a:rPr>
              <a:t>Appendici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061772"/>
              </p:ext>
            </p:extLst>
          </p:nvPr>
        </p:nvGraphicFramePr>
        <p:xfrm>
          <a:off x="733668" y="1107830"/>
          <a:ext cx="10687539" cy="4255477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59963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62757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255477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CONCISO </a:t>
                      </a:r>
                    </a:p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PANORAMICA             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SINTESI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150969"/>
              </p:ext>
            </p:extLst>
          </p:nvPr>
        </p:nvGraphicFramePr>
        <p:xfrm>
          <a:off x="434898" y="401444"/>
          <a:ext cx="11285034" cy="546409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332975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952059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1366024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D'INTENTI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1366025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PRINCIPI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1366025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TRAIETTORIA PASSATA </a:t>
                      </a:r>
                    </a:p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&amp; RISULTATI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  <a:tr h="1366024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COSTRUTTO DI GESTIONE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03377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 TUA AZIENDA</a:t>
            </a:r>
          </a:p>
        </p:txBody>
      </p:sp>
    </p:spTree>
    <p:extLst>
      <p:ext uri="{BB962C8B-B14F-4D97-AF65-F5344CB8AC3E}">
        <p14:creationId xmlns:p14="http://schemas.microsoft.com/office/powerpoint/2010/main" val="8135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119466"/>
              </p:ext>
            </p:extLst>
          </p:nvPr>
        </p:nvGraphicFramePr>
        <p:xfrm>
          <a:off x="457200" y="401444"/>
          <a:ext cx="11285034" cy="546409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119221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10165813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13660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DESCRIZIONE DEL PRODOTTO / SERVIZIO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13660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MODELLO </a:t>
                      </a:r>
                      <a:b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 PREZZO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1366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SISTEMA 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 CONSEGNA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1366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CAPACITÀ DI CONSEGNA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SVILUPPO PRODOTTO/SERVIZIO</a:t>
            </a:r>
          </a:p>
        </p:txBody>
      </p:sp>
    </p:spTree>
    <p:extLst>
      <p:ext uri="{BB962C8B-B14F-4D97-AF65-F5344CB8AC3E}">
        <p14:creationId xmlns:p14="http://schemas.microsoft.com/office/powerpoint/2010/main" val="262328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299701"/>
              </p:ext>
            </p:extLst>
          </p:nvPr>
        </p:nvGraphicFramePr>
        <p:xfrm>
          <a:off x="457200" y="401444"/>
          <a:ext cx="11285034" cy="5486400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492624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792410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STRATEGIA / TATTICA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RIPARTIZIONE DEL CLIENTE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POSIZIONAMENTO SUL MERCATO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PUBBLICITÀ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PUBBLICHE 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RELAZIONI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174549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POSSIBILITÀ DI CROSS-SELLING PER I CLIENTI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29589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TEST 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MARKETING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145899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ALTRO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8898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PIANO MARKETING</a:t>
            </a:r>
          </a:p>
        </p:txBody>
      </p:sp>
    </p:spTree>
    <p:extLst>
      <p:ext uri="{BB962C8B-B14F-4D97-AF65-F5344CB8AC3E}">
        <p14:creationId xmlns:p14="http://schemas.microsoft.com/office/powerpoint/2010/main" val="381574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010154"/>
              </p:ext>
            </p:extLst>
          </p:nvPr>
        </p:nvGraphicFramePr>
        <p:xfrm>
          <a:off x="457200" y="401444"/>
          <a:ext cx="11285034" cy="5486401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344706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9403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CLIENTI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CONCORRENZA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18288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STATUS DEL MERCATO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RICERCA DI MERCATO</a:t>
            </a:r>
          </a:p>
        </p:txBody>
      </p:sp>
    </p:spTree>
    <p:extLst>
      <p:ext uri="{BB962C8B-B14F-4D97-AF65-F5344CB8AC3E}">
        <p14:creationId xmlns:p14="http://schemas.microsoft.com/office/powerpoint/2010/main" val="3904014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190469"/>
              </p:ext>
            </p:extLst>
          </p:nvPr>
        </p:nvGraphicFramePr>
        <p:xfrm>
          <a:off x="457200" y="401444"/>
          <a:ext cx="11750433" cy="546409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506071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10244362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13660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CLIMA DEI CONSUMATORI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13660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MERCATO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CONDIVIDI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1366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CANALI DI DISTRIBUZIONE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1366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DIVERSIFICAZIONE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OBIETTIVI DI MARKETING MISURABILI</a:t>
            </a:r>
          </a:p>
        </p:txBody>
      </p:sp>
    </p:spTree>
    <p:extLst>
      <p:ext uri="{BB962C8B-B14F-4D97-AF65-F5344CB8AC3E}">
        <p14:creationId xmlns:p14="http://schemas.microsoft.com/office/powerpoint/2010/main" val="68405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ANALISI SITUAZIONALE (SWOT)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71F383A-6EE4-7543-A780-F5E06BC12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15964"/>
              </p:ext>
            </p:extLst>
          </p:nvPr>
        </p:nvGraphicFramePr>
        <p:xfrm>
          <a:off x="321013" y="359013"/>
          <a:ext cx="11546732" cy="2726181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73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3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6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FATTORI INTERNI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88"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PUNTI DI FORZA (+)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PUNTI DEBOLI (–)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93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76200" marR="12700" marT="127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76200" marR="12700" marT="127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FDF00CD-83D0-4E42-B638-8B583672AD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380419"/>
              </p:ext>
            </p:extLst>
          </p:nvPr>
        </p:nvGraphicFramePr>
        <p:xfrm>
          <a:off x="321013" y="3263923"/>
          <a:ext cx="11546732" cy="2715683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73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3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6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FATTORI ESTERNI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88"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OPPORTUNITA' (+)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MINACCE (–)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89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76200" marR="12700" marT="127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 marL="76200" marR="12700" marT="127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6168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7E08C405-F56C-4123-A9E4-D176166E4B30}" vid="{10912E22-0B7D-4E7A-823B-10E494D08DA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IC-Strategic-Planning-10578_PowerPoint</Template>
  <TotalTime>2</TotalTime>
  <Words>439</Words>
  <Application>Microsoft Macintosh PowerPoint</Application>
  <PresentationFormat>Widescreen</PresentationFormat>
  <Paragraphs>157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2019-09-24T21:01:41Z</dcterms:created>
  <dcterms:modified xsi:type="dcterms:W3CDTF">2022-06-06T20:01:06Z</dcterms:modified>
</cp:coreProperties>
</file>