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8" r:id="rId2"/>
    <p:sldId id="309" r:id="rId3"/>
    <p:sldId id="316" r:id="rId4"/>
    <p:sldId id="337" r:id="rId5"/>
    <p:sldId id="342" r:id="rId6"/>
    <p:sldId id="327" r:id="rId7"/>
    <p:sldId id="343" r:id="rId8"/>
    <p:sldId id="344" r:id="rId9"/>
    <p:sldId id="345" r:id="rId10"/>
    <p:sldId id="338" r:id="rId11"/>
    <p:sldId id="320" r:id="rId12"/>
    <p:sldId id="29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EF3"/>
    <a:srgbClr val="E3EAF6"/>
    <a:srgbClr val="5B7191"/>
    <a:srgbClr val="CDD5DD"/>
    <a:srgbClr val="74859B"/>
    <a:srgbClr val="C4D2E7"/>
    <a:srgbClr val="F0A622"/>
    <a:srgbClr val="5E913E"/>
    <a:srgbClr val="CE1D02"/>
    <a:srgbClr val="4DA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335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261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251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322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49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820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694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RAPPORTO SULLO STATO DEL PROGETTO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1057204"/>
            <a:ext cx="11221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6000" dirty="0">
                <a:latin typeface="Century Gothic" panose="020B0502020202020204" pitchFamily="34" charset="0"/>
              </a:rPr>
              <a:t>NOME DEL PROGETTO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681361"/>
            <a:ext cx="11404473" cy="332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it" dirty="0">
                <a:latin typeface="Century Gothic" panose="020B0502020202020204" pitchFamily="34" charset="0"/>
              </a:rPr>
              <a:t>CODICE PROGETTO:  </a:t>
            </a:r>
          </a:p>
          <a:p>
            <a:pPr>
              <a:lnSpc>
                <a:spcPct val="200000"/>
              </a:lnSpc>
            </a:pPr>
            <a:r>
              <a:rPr lang="it" dirty="0">
                <a:latin typeface="Century Gothic" panose="020B0502020202020204" pitchFamily="34" charset="0"/>
              </a:rPr>
              <a:t>RESPONSABILE DI PROGETTO:  </a:t>
            </a:r>
          </a:p>
          <a:p>
            <a:pPr>
              <a:lnSpc>
                <a:spcPct val="200000"/>
              </a:lnSpc>
            </a:pPr>
            <a:r>
              <a:rPr lang="it" dirty="0">
                <a:latin typeface="Century Gothic" panose="020B0502020202020204" pitchFamily="34" charset="0"/>
              </a:rPr>
              <a:t>DATA DELLA SEGNALAZIONE:  </a:t>
            </a:r>
          </a:p>
          <a:p>
            <a:pPr>
              <a:lnSpc>
                <a:spcPct val="200000"/>
              </a:lnSpc>
            </a:pPr>
            <a:r>
              <a:rPr lang="it" dirty="0">
                <a:latin typeface="Century Gothic" panose="020B0502020202020204" pitchFamily="34" charset="0"/>
              </a:rPr>
              <a:t>PERIODO COPERTO:  </a:t>
            </a:r>
          </a:p>
          <a:p>
            <a:pPr>
              <a:lnSpc>
                <a:spcPct val="200000"/>
              </a:lnSpc>
            </a:pPr>
            <a:r>
              <a:rPr lang="it" dirty="0">
                <a:latin typeface="Century Gothic" panose="020B0502020202020204" pitchFamily="34" charset="0"/>
              </a:rPr>
              <a:t>DATA PREVISTA DI COMPLETAMENTO:  </a:t>
            </a:r>
          </a:p>
          <a:p>
            <a:pPr>
              <a:lnSpc>
                <a:spcPct val="200000"/>
              </a:lnSpc>
            </a:pPr>
            <a:r>
              <a:rPr lang="it" dirty="0">
                <a:latin typeface="Century Gothic" panose="020B0502020202020204" pitchFamily="34" charset="0"/>
              </a:rPr>
              <a:t>STATO GENERALE DEL PROGETTO: BLOCCO STRADALE / | DI ECCEDENZA   POTENZIALI RISCHI / RITARDI |   IN PISTA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2258589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406242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LA TUA</a:t>
              </a:r>
            </a:p>
            <a:p>
              <a:pPr algn="ctr"/>
              <a:r>
                <a:rPr lang="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CRONOLOGIA DEL PROGETTO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0000000-0008-0000-0000-00003E000000}"/>
              </a:ext>
            </a:extLst>
          </p:cNvPr>
          <p:cNvGrpSpPr/>
          <p:nvPr/>
        </p:nvGrpSpPr>
        <p:grpSpPr>
          <a:xfrm>
            <a:off x="736845" y="2418942"/>
            <a:ext cx="9891728" cy="380988"/>
            <a:chOff x="98778" y="1555750"/>
            <a:chExt cx="9372600" cy="38100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CxnSpPr/>
            <p:nvPr/>
          </p:nvCxnSpPr>
          <p:spPr>
            <a:xfrm>
              <a:off x="98778" y="1746250"/>
              <a:ext cx="9372600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00000000-0008-0000-0000-00003D000000}"/>
                </a:ext>
              </a:extLst>
            </p:cNvPr>
            <p:cNvGrpSpPr/>
            <p:nvPr/>
          </p:nvGrpSpPr>
          <p:grpSpPr>
            <a:xfrm>
              <a:off x="299907" y="1555750"/>
              <a:ext cx="8983751" cy="381000"/>
              <a:chOff x="299907" y="1555750"/>
              <a:chExt cx="8983751" cy="381000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CxnSpPr/>
              <p:nvPr/>
            </p:nvCxnSpPr>
            <p:spPr>
              <a:xfrm>
                <a:off x="29990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CxnSpPr/>
              <p:nvPr/>
            </p:nvCxnSpPr>
            <p:spPr>
              <a:xfrm>
                <a:off x="749094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00000000-0008-0000-0000-00000D000000}"/>
                  </a:ext>
                </a:extLst>
              </p:cNvPr>
              <p:cNvCxnSpPr/>
              <p:nvPr/>
            </p:nvCxnSpPr>
            <p:spPr>
              <a:xfrm>
                <a:off x="119828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00000000-0008-0000-0000-00000E000000}"/>
                  </a:ext>
                </a:extLst>
              </p:cNvPr>
              <p:cNvCxnSpPr/>
              <p:nvPr/>
            </p:nvCxnSpPr>
            <p:spPr>
              <a:xfrm>
                <a:off x="1647469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00000000-0008-0000-0000-00000F000000}"/>
                  </a:ext>
                </a:extLst>
              </p:cNvPr>
              <p:cNvCxnSpPr/>
              <p:nvPr/>
            </p:nvCxnSpPr>
            <p:spPr>
              <a:xfrm>
                <a:off x="209665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00000000-0008-0000-0000-000010000000}"/>
                  </a:ext>
                </a:extLst>
              </p:cNvPr>
              <p:cNvCxnSpPr/>
              <p:nvPr/>
            </p:nvCxnSpPr>
            <p:spPr>
              <a:xfrm>
                <a:off x="254584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00000000-0008-0000-0000-000011000000}"/>
                  </a:ext>
                </a:extLst>
              </p:cNvPr>
              <p:cNvCxnSpPr/>
              <p:nvPr/>
            </p:nvCxnSpPr>
            <p:spPr>
              <a:xfrm>
                <a:off x="299503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00000000-0008-0000-0000-000012000000}"/>
                  </a:ext>
                </a:extLst>
              </p:cNvPr>
              <p:cNvCxnSpPr/>
              <p:nvPr/>
            </p:nvCxnSpPr>
            <p:spPr>
              <a:xfrm>
                <a:off x="344422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00000000-0008-0000-0000-000013000000}"/>
                  </a:ext>
                </a:extLst>
              </p:cNvPr>
              <p:cNvCxnSpPr/>
              <p:nvPr/>
            </p:nvCxnSpPr>
            <p:spPr>
              <a:xfrm>
                <a:off x="389340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00000000-0008-0000-0000-000014000000}"/>
                  </a:ext>
                </a:extLst>
              </p:cNvPr>
              <p:cNvCxnSpPr/>
              <p:nvPr/>
            </p:nvCxnSpPr>
            <p:spPr>
              <a:xfrm>
                <a:off x="434259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00000000-0008-0000-0000-000015000000}"/>
                  </a:ext>
                </a:extLst>
              </p:cNvPr>
              <p:cNvCxnSpPr/>
              <p:nvPr/>
            </p:nvCxnSpPr>
            <p:spPr>
              <a:xfrm>
                <a:off x="479178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00000000-0008-0000-0000-000016000000}"/>
                  </a:ext>
                </a:extLst>
              </p:cNvPr>
              <p:cNvCxnSpPr/>
              <p:nvPr/>
            </p:nvCxnSpPr>
            <p:spPr>
              <a:xfrm>
                <a:off x="524097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00000000-0008-0000-0000-000017000000}"/>
                  </a:ext>
                </a:extLst>
              </p:cNvPr>
              <p:cNvCxnSpPr/>
              <p:nvPr/>
            </p:nvCxnSpPr>
            <p:spPr>
              <a:xfrm>
                <a:off x="569015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00000000-0008-0000-0000-000018000000}"/>
                  </a:ext>
                </a:extLst>
              </p:cNvPr>
              <p:cNvCxnSpPr/>
              <p:nvPr/>
            </p:nvCxnSpPr>
            <p:spPr>
              <a:xfrm>
                <a:off x="613934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00000000-0008-0000-0000-000019000000}"/>
                  </a:ext>
                </a:extLst>
              </p:cNvPr>
              <p:cNvCxnSpPr/>
              <p:nvPr/>
            </p:nvCxnSpPr>
            <p:spPr>
              <a:xfrm>
                <a:off x="6588533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00000000-0008-0000-0000-00001A000000}"/>
                  </a:ext>
                </a:extLst>
              </p:cNvPr>
              <p:cNvCxnSpPr/>
              <p:nvPr/>
            </p:nvCxnSpPr>
            <p:spPr>
              <a:xfrm>
                <a:off x="703772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00000000-0008-0000-0000-00001B000000}"/>
                  </a:ext>
                </a:extLst>
              </p:cNvPr>
              <p:cNvCxnSpPr/>
              <p:nvPr/>
            </p:nvCxnSpPr>
            <p:spPr>
              <a:xfrm>
                <a:off x="7486908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00000000-0008-0000-0000-00001C000000}"/>
                  </a:ext>
                </a:extLst>
              </p:cNvPr>
              <p:cNvCxnSpPr/>
              <p:nvPr/>
            </p:nvCxnSpPr>
            <p:spPr>
              <a:xfrm>
                <a:off x="793609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00000000-0008-0000-0000-00001D000000}"/>
                  </a:ext>
                </a:extLst>
              </p:cNvPr>
              <p:cNvCxnSpPr/>
              <p:nvPr/>
            </p:nvCxnSpPr>
            <p:spPr>
              <a:xfrm>
                <a:off x="8385283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00000000-0008-0000-0000-00001E000000}"/>
                  </a:ext>
                </a:extLst>
              </p:cNvPr>
              <p:cNvCxnSpPr/>
              <p:nvPr/>
            </p:nvCxnSpPr>
            <p:spPr>
              <a:xfrm>
                <a:off x="883447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00000000-0008-0000-0000-00001F000000}"/>
                  </a:ext>
                </a:extLst>
              </p:cNvPr>
              <p:cNvCxnSpPr/>
              <p:nvPr/>
            </p:nvCxnSpPr>
            <p:spPr>
              <a:xfrm>
                <a:off x="9283658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GrpSpPr/>
          <p:nvPr/>
        </p:nvGrpSpPr>
        <p:grpSpPr>
          <a:xfrm>
            <a:off x="828641" y="886195"/>
            <a:ext cx="1718327" cy="1800352"/>
            <a:chOff x="174978" y="393700"/>
            <a:chExt cx="1498600" cy="1473200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0000000-0008-0000-0000-000025000000}"/>
                </a:ext>
              </a:extLst>
            </p:cNvPr>
            <p:cNvCxnSpPr/>
            <p:nvPr/>
          </p:nvCxnSpPr>
          <p:spPr>
            <a:xfrm>
              <a:off x="213078" y="1193800"/>
              <a:ext cx="0" cy="6731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ound Single Corner Rectangle 33">
              <a:extLst>
                <a:ext uri="{FF2B5EF4-FFF2-40B4-BE49-F238E27FC236}">
                  <a16:creationId xmlns:a16="http://schemas.microsoft.com/office/drawing/2014/main" id="{00000000-0008-0000-0000-000023000000}"/>
                </a:ext>
              </a:extLst>
            </p:cNvPr>
            <p:cNvSpPr/>
            <p:nvPr/>
          </p:nvSpPr>
          <p:spPr>
            <a:xfrm>
              <a:off x="174978" y="393700"/>
              <a:ext cx="1498600" cy="889000"/>
            </a:xfrm>
            <a:prstGeom prst="round1Rect">
              <a:avLst>
                <a:gd name="adj" fmla="val 9524"/>
              </a:avLst>
            </a:prstGeom>
            <a:solidFill>
              <a:srgbClr val="EAEEF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PIETRA MILIARE 1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Dettagli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000000-0008-0000-0000-000028000000}"/>
              </a:ext>
            </a:extLst>
          </p:cNvPr>
          <p:cNvGrpSpPr/>
          <p:nvPr/>
        </p:nvGrpSpPr>
        <p:grpSpPr>
          <a:xfrm>
            <a:off x="2834846" y="400075"/>
            <a:ext cx="1718327" cy="2281478"/>
            <a:chOff x="1928989" y="0"/>
            <a:chExt cx="1498600" cy="1790700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0000000-0008-0000-0000-000029000000}"/>
                </a:ext>
              </a:extLst>
            </p:cNvPr>
            <p:cNvCxnSpPr/>
            <p:nvPr/>
          </p:nvCxnSpPr>
          <p:spPr>
            <a:xfrm>
              <a:off x="1967089" y="800100"/>
              <a:ext cx="0" cy="9906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ound Single Corner Rectangle 31">
              <a:extLst>
                <a:ext uri="{FF2B5EF4-FFF2-40B4-BE49-F238E27FC236}">
                  <a16:creationId xmlns:a16="http://schemas.microsoft.com/office/drawing/2014/main" id="{00000000-0008-0000-0000-00002A000000}"/>
                </a:ext>
              </a:extLst>
            </p:cNvPr>
            <p:cNvSpPr/>
            <p:nvPr/>
          </p:nvSpPr>
          <p:spPr>
            <a:xfrm>
              <a:off x="1928989" y="0"/>
              <a:ext cx="1498600" cy="1333500"/>
            </a:xfrm>
            <a:prstGeom prst="round1Rect">
              <a:avLst>
                <a:gd name="adj" fmla="val 952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PIETRA MILIARE 2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Dettagli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0000000-0008-0000-0000-00002C000000}"/>
              </a:ext>
            </a:extLst>
          </p:cNvPr>
          <p:cNvGrpSpPr/>
          <p:nvPr/>
        </p:nvGrpSpPr>
        <p:grpSpPr>
          <a:xfrm>
            <a:off x="5280689" y="400076"/>
            <a:ext cx="1718327" cy="2281479"/>
            <a:chOff x="4049889" y="0"/>
            <a:chExt cx="1498600" cy="1790700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0000000-0008-0000-0000-00002D000000}"/>
                </a:ext>
              </a:extLst>
            </p:cNvPr>
            <p:cNvCxnSpPr/>
            <p:nvPr/>
          </p:nvCxnSpPr>
          <p:spPr>
            <a:xfrm>
              <a:off x="4087989" y="596900"/>
              <a:ext cx="0" cy="11938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ound Single Corner Rectangle 29">
              <a:extLst>
                <a:ext uri="{FF2B5EF4-FFF2-40B4-BE49-F238E27FC236}">
                  <a16:creationId xmlns:a16="http://schemas.microsoft.com/office/drawing/2014/main" id="{00000000-0008-0000-0000-00002E000000}"/>
                </a:ext>
              </a:extLst>
            </p:cNvPr>
            <p:cNvSpPr/>
            <p:nvPr/>
          </p:nvSpPr>
          <p:spPr>
            <a:xfrm>
              <a:off x="4049889" y="0"/>
              <a:ext cx="1498600" cy="723900"/>
            </a:xfrm>
            <a:prstGeom prst="round1Rect">
              <a:avLst>
                <a:gd name="adj" fmla="val 9524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PIETRA MILIARE 3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Dettagli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0000000-0008-0000-0000-00002F000000}"/>
              </a:ext>
            </a:extLst>
          </p:cNvPr>
          <p:cNvGrpSpPr/>
          <p:nvPr/>
        </p:nvGrpSpPr>
        <p:grpSpPr>
          <a:xfrm>
            <a:off x="5936116" y="1638526"/>
            <a:ext cx="2912419" cy="1039857"/>
            <a:chOff x="4634089" y="1016000"/>
            <a:chExt cx="2540000" cy="850900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00000000-0008-0000-0000-000030000000}"/>
                </a:ext>
              </a:extLst>
            </p:cNvPr>
            <p:cNvCxnSpPr/>
            <p:nvPr/>
          </p:nvCxnSpPr>
          <p:spPr>
            <a:xfrm>
              <a:off x="5954889" y="1485900"/>
              <a:ext cx="0" cy="3810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ound Single Corner Rectangle 27">
              <a:extLst>
                <a:ext uri="{FF2B5EF4-FFF2-40B4-BE49-F238E27FC236}">
                  <a16:creationId xmlns:a16="http://schemas.microsoft.com/office/drawing/2014/main" id="{00000000-0008-0000-0000-000031000000}"/>
                </a:ext>
              </a:extLst>
            </p:cNvPr>
            <p:cNvSpPr/>
            <p:nvPr/>
          </p:nvSpPr>
          <p:spPr>
            <a:xfrm>
              <a:off x="4634089" y="1016000"/>
              <a:ext cx="2540000" cy="482600"/>
            </a:xfrm>
            <a:prstGeom prst="round1Rect">
              <a:avLst>
                <a:gd name="adj" fmla="val 9524"/>
              </a:avLst>
            </a:prstGeom>
            <a:solidFill>
              <a:srgbClr val="EAEEF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PIETRA MILIARE 4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Dettagli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0000000-0008-0000-0000-000036000000}"/>
              </a:ext>
            </a:extLst>
          </p:cNvPr>
          <p:cNvGrpSpPr/>
          <p:nvPr/>
        </p:nvGrpSpPr>
        <p:grpSpPr>
          <a:xfrm>
            <a:off x="9321380" y="400075"/>
            <a:ext cx="1718327" cy="2281478"/>
            <a:chOff x="7580489" y="0"/>
            <a:chExt cx="1498600" cy="1790700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0000000-0008-0000-0000-000037000000}"/>
                </a:ext>
              </a:extLst>
            </p:cNvPr>
            <p:cNvCxnSpPr/>
            <p:nvPr/>
          </p:nvCxnSpPr>
          <p:spPr>
            <a:xfrm>
              <a:off x="7618589" y="800100"/>
              <a:ext cx="0" cy="990600"/>
            </a:xfrm>
            <a:prstGeom prst="line">
              <a:avLst/>
            </a:prstGeom>
            <a:ln w="28575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ound Single Corner Rectangle 25">
              <a:extLst>
                <a:ext uri="{FF2B5EF4-FFF2-40B4-BE49-F238E27FC236}">
                  <a16:creationId xmlns:a16="http://schemas.microsoft.com/office/drawing/2014/main" id="{00000000-0008-0000-0000-000038000000}"/>
                </a:ext>
              </a:extLst>
            </p:cNvPr>
            <p:cNvSpPr/>
            <p:nvPr/>
          </p:nvSpPr>
          <p:spPr>
            <a:xfrm>
              <a:off x="7580489" y="0"/>
              <a:ext cx="1498600" cy="1333500"/>
            </a:xfrm>
            <a:prstGeom prst="round1Rect">
              <a:avLst>
                <a:gd name="adj" fmla="val 952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PIETRA MILIARE 5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Dettagli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0000000-0008-0000-0000-00003A000000}"/>
              </a:ext>
            </a:extLst>
          </p:cNvPr>
          <p:cNvGrpSpPr/>
          <p:nvPr/>
        </p:nvGrpSpPr>
        <p:grpSpPr>
          <a:xfrm>
            <a:off x="3671370" y="2544697"/>
            <a:ext cx="1516171" cy="1645151"/>
            <a:chOff x="2106789" y="1752596"/>
            <a:chExt cx="1322294" cy="1877896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0000000-0008-0000-0000-00003B000000}"/>
                </a:ext>
              </a:extLst>
            </p:cNvPr>
            <p:cNvCxnSpPr/>
            <p:nvPr/>
          </p:nvCxnSpPr>
          <p:spPr>
            <a:xfrm>
              <a:off x="2215411" y="1752596"/>
              <a:ext cx="0" cy="990600"/>
            </a:xfrm>
            <a:prstGeom prst="line">
              <a:avLst/>
            </a:prstGeom>
            <a:ln w="28575">
              <a:solidFill>
                <a:srgbClr val="92D050">
                  <a:alpha val="90000"/>
                </a:srgbClr>
              </a:solidFill>
              <a:headEnd type="diamond" w="lg" len="lg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ound Single Corner Rectangle 59">
              <a:extLst>
                <a:ext uri="{FF2B5EF4-FFF2-40B4-BE49-F238E27FC236}">
                  <a16:creationId xmlns:a16="http://schemas.microsoft.com/office/drawing/2014/main" id="{00000000-0008-0000-0000-00003C000000}"/>
                </a:ext>
              </a:extLst>
            </p:cNvPr>
            <p:cNvSpPr/>
            <p:nvPr/>
          </p:nvSpPr>
          <p:spPr>
            <a:xfrm>
              <a:off x="2106789" y="2394359"/>
              <a:ext cx="1322294" cy="1236133"/>
            </a:xfrm>
            <a:prstGeom prst="foldedCorner">
              <a:avLst/>
            </a:prstGeom>
            <a:gradFill flip="none" rotWithShape="1">
              <a:gsLst>
                <a:gs pos="8000">
                  <a:srgbClr val="00B050"/>
                </a:gs>
                <a:gs pos="54000">
                  <a:srgbClr val="92D05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ctr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000" b="1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POSIZIONE ATTUALE DELLA TIMELINE</a:t>
              </a:r>
              <a:endParaRPr lang="en-US" sz="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 b="1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00/00/0000</a:t>
              </a:r>
              <a:endParaRPr lang="en-US" sz="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825AEBA-BDBE-AA48-BD75-0450CA263F7B}"/>
              </a:ext>
            </a:extLst>
          </p:cNvPr>
          <p:cNvGrpSpPr/>
          <p:nvPr/>
        </p:nvGrpSpPr>
        <p:grpSpPr>
          <a:xfrm>
            <a:off x="961175" y="2533123"/>
            <a:ext cx="2422838" cy="3389540"/>
            <a:chOff x="-100874" y="0"/>
            <a:chExt cx="2113023" cy="338965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0000000-0008-0000-0000-000040000000}"/>
                </a:ext>
              </a:extLst>
            </p:cNvPr>
            <p:cNvCxnSpPr/>
            <p:nvPr/>
          </p:nvCxnSpPr>
          <p:spPr>
            <a:xfrm>
              <a:off x="965379" y="0"/>
              <a:ext cx="0" cy="2002179"/>
            </a:xfrm>
            <a:prstGeom prst="line">
              <a:avLst/>
            </a:prstGeom>
            <a:ln w="28575">
              <a:gradFill>
                <a:gsLst>
                  <a:gs pos="0">
                    <a:srgbClr val="FF0000"/>
                  </a:gs>
                  <a:gs pos="53000">
                    <a:srgbClr val="C00000"/>
                  </a:gs>
                </a:gsLst>
                <a:lin ang="5400000" scaled="1"/>
              </a:gradFill>
              <a:headEnd type="diamond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ound Single Corner Rectangle 64">
              <a:extLst>
                <a:ext uri="{FF2B5EF4-FFF2-40B4-BE49-F238E27FC236}">
                  <a16:creationId xmlns:a16="http://schemas.microsoft.com/office/drawing/2014/main" id="{00000000-0008-0000-0000-000041000000}"/>
                </a:ext>
              </a:extLst>
            </p:cNvPr>
            <p:cNvSpPr/>
            <p:nvPr/>
          </p:nvSpPr>
          <p:spPr>
            <a:xfrm>
              <a:off x="-100874" y="1713407"/>
              <a:ext cx="2113023" cy="1676243"/>
            </a:xfrm>
            <a:prstGeom prst="trapezoid">
              <a:avLst>
                <a:gd name="adj" fmla="val 16023"/>
              </a:avLst>
            </a:prstGeom>
            <a:gradFill flip="none" rotWithShape="1">
              <a:gsLst>
                <a:gs pos="76000">
                  <a:schemeClr val="accent4">
                    <a:lumMod val="20000"/>
                    <a:lumOff val="80000"/>
                  </a:schemeClr>
                </a:gs>
                <a:gs pos="0">
                  <a:schemeClr val="accent4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marL="5715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BLOCCO STRADALE 1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5715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Dettagli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0000000-0008-0000-0000-000051000000}"/>
              </a:ext>
            </a:extLst>
          </p:cNvPr>
          <p:cNvGrpSpPr/>
          <p:nvPr/>
        </p:nvGrpSpPr>
        <p:grpSpPr>
          <a:xfrm>
            <a:off x="7458328" y="2544697"/>
            <a:ext cx="2651045" cy="3074153"/>
            <a:chOff x="5962197" y="1752600"/>
            <a:chExt cx="2312049" cy="25155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0000000-0008-0000-0000-00004F000000}"/>
                </a:ext>
              </a:extLst>
            </p:cNvPr>
            <p:cNvCxnSpPr/>
            <p:nvPr/>
          </p:nvCxnSpPr>
          <p:spPr>
            <a:xfrm>
              <a:off x="7148689" y="1752600"/>
              <a:ext cx="0" cy="1638300"/>
            </a:xfrm>
            <a:prstGeom prst="line">
              <a:avLst/>
            </a:prstGeom>
            <a:ln w="28575">
              <a:gradFill>
                <a:gsLst>
                  <a:gs pos="0">
                    <a:srgbClr val="FF0000"/>
                  </a:gs>
                  <a:gs pos="53000">
                    <a:srgbClr val="C00000"/>
                  </a:gs>
                </a:gsLst>
                <a:lin ang="5400000" scaled="1"/>
              </a:gradFill>
              <a:headEnd type="diamond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ound Single Corner Rectangle 64">
              <a:extLst>
                <a:ext uri="{FF2B5EF4-FFF2-40B4-BE49-F238E27FC236}">
                  <a16:creationId xmlns:a16="http://schemas.microsoft.com/office/drawing/2014/main" id="{00000000-0008-0000-0000-000050000000}"/>
                </a:ext>
              </a:extLst>
            </p:cNvPr>
            <p:cNvSpPr/>
            <p:nvPr/>
          </p:nvSpPr>
          <p:spPr>
            <a:xfrm>
              <a:off x="5962197" y="2693334"/>
              <a:ext cx="2312049" cy="1574800"/>
            </a:xfrm>
            <a:prstGeom prst="trapezoid">
              <a:avLst>
                <a:gd name="adj" fmla="val 15376"/>
              </a:avLst>
            </a:prstGeom>
            <a:gradFill>
              <a:gsLst>
                <a:gs pos="76000">
                  <a:schemeClr val="accent4">
                    <a:lumMod val="20000"/>
                    <a:lumOff val="80000"/>
                  </a:schemeClr>
                </a:gs>
                <a:gs pos="0">
                  <a:schemeClr val="accent4"/>
                </a:gs>
              </a:gsLst>
              <a:path path="circle">
                <a:fillToRect l="100000" t="100000"/>
              </a:path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marL="11430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POSTO DI BLOCCO 2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1430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Dettagli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7" name="TextBox 32">
            <a:extLst>
              <a:ext uri="{FF2B5EF4-FFF2-40B4-BE49-F238E27FC236}">
                <a16:creationId xmlns:a16="http://schemas.microsoft.com/office/drawing/2014/main" id="{00000000-0008-0000-0000-000021000000}"/>
              </a:ext>
            </a:extLst>
          </p:cNvPr>
          <p:cNvSpPr txBox="1"/>
          <p:nvPr/>
        </p:nvSpPr>
        <p:spPr>
          <a:xfrm>
            <a:off x="626799" y="3025192"/>
            <a:ext cx="1587990" cy="82257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" sz="1000" b="1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DATA DI INIZIO DEL PROGETTO</a:t>
            </a:r>
            <a:endParaRPr lang="en-US" sz="900" b="1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" sz="1100" b="1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00/00/0000</a:t>
            </a:r>
            <a:endParaRPr lang="en-US" sz="900" b="1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33">
            <a:extLst>
              <a:ext uri="{FF2B5EF4-FFF2-40B4-BE49-F238E27FC236}">
                <a16:creationId xmlns:a16="http://schemas.microsoft.com/office/drawing/2014/main" id="{00000000-0008-0000-0000-000022000000}"/>
              </a:ext>
            </a:extLst>
          </p:cNvPr>
          <p:cNvSpPr txBox="1"/>
          <p:nvPr/>
        </p:nvSpPr>
        <p:spPr>
          <a:xfrm>
            <a:off x="9558709" y="3025192"/>
            <a:ext cx="1130438" cy="82257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it" sz="10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DATA DI FINE PROGETTO</a:t>
            </a:r>
            <a:endParaRPr lang="en-US" sz="900" b="1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it" sz="11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00/00/0000</a:t>
            </a:r>
            <a:endParaRPr lang="en-US" sz="900" b="1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744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6440716-A8AD-6C42-9B17-1C2E2959F4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084649"/>
              </p:ext>
            </p:extLst>
          </p:nvPr>
        </p:nvGraphicFramePr>
        <p:xfrm>
          <a:off x="1304796" y="606424"/>
          <a:ext cx="9582408" cy="5148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6404">
                  <a:extLst>
                    <a:ext uri="{9D8B030D-6E8A-4147-A177-3AD203B41FA5}">
                      <a16:colId xmlns:a16="http://schemas.microsoft.com/office/drawing/2014/main" val="156404200"/>
                    </a:ext>
                  </a:extLst>
                </a:gridCol>
                <a:gridCol w="1663664">
                  <a:extLst>
                    <a:ext uri="{9D8B030D-6E8A-4147-A177-3AD203B41FA5}">
                      <a16:colId xmlns:a16="http://schemas.microsoft.com/office/drawing/2014/main" val="2605084662"/>
                    </a:ext>
                  </a:extLst>
                </a:gridCol>
                <a:gridCol w="1663664">
                  <a:extLst>
                    <a:ext uri="{9D8B030D-6E8A-4147-A177-3AD203B41FA5}">
                      <a16:colId xmlns:a16="http://schemas.microsoft.com/office/drawing/2014/main" val="2529075706"/>
                    </a:ext>
                  </a:extLst>
                </a:gridCol>
                <a:gridCol w="1663664">
                  <a:extLst>
                    <a:ext uri="{9D8B030D-6E8A-4147-A177-3AD203B41FA5}">
                      <a16:colId xmlns:a16="http://schemas.microsoft.com/office/drawing/2014/main" val="1120398661"/>
                    </a:ext>
                  </a:extLst>
                </a:gridCol>
                <a:gridCol w="1665012">
                  <a:extLst>
                    <a:ext uri="{9D8B030D-6E8A-4147-A177-3AD203B41FA5}">
                      <a16:colId xmlns:a16="http://schemas.microsoft.com/office/drawing/2014/main" val="2634615594"/>
                    </a:ext>
                  </a:extLst>
                </a:gridCol>
              </a:tblGrid>
              <a:tr h="3649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PAGELLA DEL PROGETTO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BILANCIO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RISORSE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RISCHI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QUALITÀ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187058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PROGETTO 1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680224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PROGETTO 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588191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PROGETTO 3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321404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PROGETTO 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416718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PROGETTO 5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21907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11D412D-44AD-264B-99D9-182061F9CA08}"/>
              </a:ext>
            </a:extLst>
          </p:cNvPr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PAGELLA DEL PROGETTO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855253"/>
              </p:ext>
            </p:extLst>
          </p:nvPr>
        </p:nvGraphicFramePr>
        <p:xfrm>
          <a:off x="725214" y="228600"/>
          <a:ext cx="10941269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46457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476690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fontAlgn="b"/>
                      <a:r>
                        <a:rPr lang="it" sz="14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TAVOLO</a:t>
                      </a:r>
                    </a:p>
                    <a:p>
                      <a:pPr algn="l" fontAlgn="b"/>
                      <a:r>
                        <a:rPr lang="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DI</a:t>
                      </a:r>
                    </a:p>
                    <a:p>
                      <a:pPr algn="l" fontAlgn="b"/>
                      <a:r>
                        <a:rPr lang="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CONTENUTO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RAPPORTO SULLO STATO DEL PROGETTO | SOMMARIO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2426231" y="905987"/>
            <a:ext cx="8363952" cy="4188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Sommario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Pietre miliari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Componenti del progetto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Lavoro svolto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Rischi e blocchi stradali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Punti salienti e takeaway chiave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Pianificazione del progetto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Cronologia del progetto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Scheda di report del progetto</a:t>
            </a: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698830"/>
              </p:ext>
            </p:extLst>
          </p:nvPr>
        </p:nvGraphicFramePr>
        <p:xfrm>
          <a:off x="987972" y="872360"/>
          <a:ext cx="10289628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89628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r>
                        <a:rPr lang="it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Inserisci qui le informazioni sullo stato generale e le evidenziazioni: </a:t>
                      </a:r>
                    </a:p>
                    <a:p>
                      <a:r>
                        <a:rPr lang="it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"Recuperato il tempo perduto dall'ultimo periodo;" </a:t>
                      </a:r>
                    </a:p>
                    <a:p>
                      <a:r>
                        <a:rPr lang="it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"Il QA è iniziato due giorni prima del previsto;" </a:t>
                      </a:r>
                    </a:p>
                    <a:p>
                      <a:r>
                        <a:rPr lang="it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"Ritardo in alcuni feedback dei clienti, ma minimo."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SOMMARIO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951348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PIETRE MILIARI</a:t>
            </a:r>
          </a:p>
        </p:txBody>
      </p:sp>
    </p:spTree>
    <p:extLst>
      <p:ext uri="{BB962C8B-B14F-4D97-AF65-F5344CB8AC3E}">
        <p14:creationId xmlns:p14="http://schemas.microsoft.com/office/powerpoint/2010/main" val="439307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07E00E-5A3A-2147-9D1C-6B0B72D36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867431"/>
              </p:ext>
            </p:extLst>
          </p:nvPr>
        </p:nvGraphicFramePr>
        <p:xfrm>
          <a:off x="399174" y="336826"/>
          <a:ext cx="11341723" cy="5637255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369036">
                  <a:extLst>
                    <a:ext uri="{9D8B030D-6E8A-4147-A177-3AD203B41FA5}">
                      <a16:colId xmlns:a16="http://schemas.microsoft.com/office/drawing/2014/main" val="3508367356"/>
                    </a:ext>
                  </a:extLst>
                </a:gridCol>
                <a:gridCol w="2240242">
                  <a:extLst>
                    <a:ext uri="{9D8B030D-6E8A-4147-A177-3AD203B41FA5}">
                      <a16:colId xmlns:a16="http://schemas.microsoft.com/office/drawing/2014/main" val="1249847826"/>
                    </a:ext>
                  </a:extLst>
                </a:gridCol>
                <a:gridCol w="2457039">
                  <a:extLst>
                    <a:ext uri="{9D8B030D-6E8A-4147-A177-3AD203B41FA5}">
                      <a16:colId xmlns:a16="http://schemas.microsoft.com/office/drawing/2014/main" val="1269265181"/>
                    </a:ext>
                  </a:extLst>
                </a:gridCol>
                <a:gridCol w="5275406">
                  <a:extLst>
                    <a:ext uri="{9D8B030D-6E8A-4147-A177-3AD203B41FA5}">
                      <a16:colId xmlns:a16="http://schemas.microsoft.com/office/drawing/2014/main" val="773016119"/>
                    </a:ext>
                  </a:extLst>
                </a:gridCol>
              </a:tblGrid>
              <a:tr h="3074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COMPONENTE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STATO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PROPRIETARIO / TEAM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NOTE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249938"/>
                  </a:ext>
                </a:extLst>
              </a:tr>
              <a:tr h="13324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BILANCIO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SOPRA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SOTTO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SU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Evidenzia i punti salienti della chiamata: "Lavoro eccezionale", "Problemi risolti, nonché problemi, tra cui stabilire la proprietà di risolvere i punti problematici".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961314"/>
                  </a:ext>
                </a:extLst>
              </a:tr>
              <a:tr h="13324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RISORSE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BLOCCO STRADALE / ECCEDENZA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POTENZIALI RISCHI / RITARDI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 PISTA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Nuovi sviluppi, nuovi membri del team, ecc.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738153"/>
                  </a:ext>
                </a:extLst>
              </a:tr>
              <a:tr h="13324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LINEA TEMPORALE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BLOCCO STRADALE / ECCEDENZA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POTENZIALI RISCHI / RITARDI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 PISTA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Sulla buona strada per la data di lancio finale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187212"/>
                  </a:ext>
                </a:extLst>
              </a:tr>
              <a:tr h="13324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PORTATA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BLOCCO STRADALE / ECCEDENZA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POTENZIALI RISCHI / RITARDI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 PISTA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1423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COMPONENTI DEL PROGETTO</a:t>
            </a:r>
          </a:p>
        </p:txBody>
      </p:sp>
    </p:spTree>
    <p:extLst>
      <p:ext uri="{BB962C8B-B14F-4D97-AF65-F5344CB8AC3E}">
        <p14:creationId xmlns:p14="http://schemas.microsoft.com/office/powerpoint/2010/main" val="2678152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0F9EDFA-187A-0742-ADA7-95859237F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911314"/>
              </p:ext>
            </p:extLst>
          </p:nvPr>
        </p:nvGraphicFramePr>
        <p:xfrm>
          <a:off x="557562" y="591015"/>
          <a:ext cx="11162371" cy="5151861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347387">
                  <a:extLst>
                    <a:ext uri="{9D8B030D-6E8A-4147-A177-3AD203B41FA5}">
                      <a16:colId xmlns:a16="http://schemas.microsoft.com/office/drawing/2014/main" val="4204587358"/>
                    </a:ext>
                  </a:extLst>
                </a:gridCol>
                <a:gridCol w="2204815">
                  <a:extLst>
                    <a:ext uri="{9D8B030D-6E8A-4147-A177-3AD203B41FA5}">
                      <a16:colId xmlns:a16="http://schemas.microsoft.com/office/drawing/2014/main" val="2554502726"/>
                    </a:ext>
                  </a:extLst>
                </a:gridCol>
                <a:gridCol w="2418185">
                  <a:extLst>
                    <a:ext uri="{9D8B030D-6E8A-4147-A177-3AD203B41FA5}">
                      <a16:colId xmlns:a16="http://schemas.microsoft.com/office/drawing/2014/main" val="3112382737"/>
                    </a:ext>
                  </a:extLst>
                </a:gridCol>
                <a:gridCol w="5191984">
                  <a:extLst>
                    <a:ext uri="{9D8B030D-6E8A-4147-A177-3AD203B41FA5}">
                      <a16:colId xmlns:a16="http://schemas.microsoft.com/office/drawing/2014/main" val="3678462757"/>
                    </a:ext>
                  </a:extLst>
                </a:gridCol>
              </a:tblGrid>
              <a:tr h="5519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ATTIVITÀ N.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DESCRIZIONE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PROPRIETARIO / TEAM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RICEVIMENTO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91965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93380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16172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79164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82928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1480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LAVORO SVOLTO</a:t>
            </a:r>
          </a:p>
        </p:txBody>
      </p:sp>
    </p:spTree>
    <p:extLst>
      <p:ext uri="{BB962C8B-B14F-4D97-AF65-F5344CB8AC3E}">
        <p14:creationId xmlns:p14="http://schemas.microsoft.com/office/powerpoint/2010/main" val="81358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0F9EDFA-187A-0742-ADA7-95859237F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574907"/>
              </p:ext>
            </p:extLst>
          </p:nvPr>
        </p:nvGraphicFramePr>
        <p:xfrm>
          <a:off x="557562" y="591015"/>
          <a:ext cx="10583969" cy="5151861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768985">
                  <a:extLst>
                    <a:ext uri="{9D8B030D-6E8A-4147-A177-3AD203B41FA5}">
                      <a16:colId xmlns:a16="http://schemas.microsoft.com/office/drawing/2014/main" val="4204587358"/>
                    </a:ext>
                  </a:extLst>
                </a:gridCol>
                <a:gridCol w="2204815">
                  <a:extLst>
                    <a:ext uri="{9D8B030D-6E8A-4147-A177-3AD203B41FA5}">
                      <a16:colId xmlns:a16="http://schemas.microsoft.com/office/drawing/2014/main" val="2554502726"/>
                    </a:ext>
                  </a:extLst>
                </a:gridCol>
                <a:gridCol w="2418185">
                  <a:extLst>
                    <a:ext uri="{9D8B030D-6E8A-4147-A177-3AD203B41FA5}">
                      <a16:colId xmlns:a16="http://schemas.microsoft.com/office/drawing/2014/main" val="3112382737"/>
                    </a:ext>
                  </a:extLst>
                </a:gridCol>
                <a:gridCol w="5191984">
                  <a:extLst>
                    <a:ext uri="{9D8B030D-6E8A-4147-A177-3AD203B41FA5}">
                      <a16:colId xmlns:a16="http://schemas.microsoft.com/office/drawing/2014/main" val="3678462757"/>
                    </a:ext>
                  </a:extLst>
                </a:gridCol>
              </a:tblGrid>
              <a:tr h="5519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RISCHIO N.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DESCRIZIONE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PROPRIETARIO / TEAM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CORREZIONE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91965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93380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16172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79164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82928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1480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RISCHI E BLOCCHI STRADALI</a:t>
            </a:r>
          </a:p>
        </p:txBody>
      </p:sp>
    </p:spTree>
    <p:extLst>
      <p:ext uri="{BB962C8B-B14F-4D97-AF65-F5344CB8AC3E}">
        <p14:creationId xmlns:p14="http://schemas.microsoft.com/office/powerpoint/2010/main" val="1468383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810788"/>
              </p:ext>
            </p:extLst>
          </p:nvPr>
        </p:nvGraphicFramePr>
        <p:xfrm>
          <a:off x="987972" y="872360"/>
          <a:ext cx="10289628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89628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r>
                        <a:rPr lang="it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Proiettili di grande lavoro, chi possiede cosa, dove ruotano le squadre, feedback ricevuti durante la settimana, ecc.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PUNTI SALIENTI E TAKEAWAY CHIAVE</a:t>
            </a:r>
          </a:p>
        </p:txBody>
      </p:sp>
    </p:spTree>
    <p:extLst>
      <p:ext uri="{BB962C8B-B14F-4D97-AF65-F5344CB8AC3E}">
        <p14:creationId xmlns:p14="http://schemas.microsoft.com/office/powerpoint/2010/main" val="1075929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493A2A9-0FFB-E444-B1B8-67FEBDD9E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588374"/>
              </p:ext>
            </p:extLst>
          </p:nvPr>
        </p:nvGraphicFramePr>
        <p:xfrm>
          <a:off x="412596" y="524107"/>
          <a:ext cx="11229277" cy="5319127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92458">
                  <a:extLst>
                    <a:ext uri="{9D8B030D-6E8A-4147-A177-3AD203B41FA5}">
                      <a16:colId xmlns:a16="http://schemas.microsoft.com/office/drawing/2014/main" val="171056621"/>
                    </a:ext>
                  </a:extLst>
                </a:gridCol>
                <a:gridCol w="2007219">
                  <a:extLst>
                    <a:ext uri="{9D8B030D-6E8A-4147-A177-3AD203B41FA5}">
                      <a16:colId xmlns:a16="http://schemas.microsoft.com/office/drawing/2014/main" val="373958825"/>
                    </a:ext>
                  </a:extLst>
                </a:gridCol>
                <a:gridCol w="8229600">
                  <a:extLst>
                    <a:ext uri="{9D8B030D-6E8A-4147-A177-3AD203B41FA5}">
                      <a16:colId xmlns:a16="http://schemas.microsoft.com/office/drawing/2014/main" val="508500993"/>
                    </a:ext>
                  </a:extLst>
                </a:gridCol>
              </a:tblGrid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SETTIMANA NO.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STATO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DETTAGLI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619621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439892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371049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356926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222588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21461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228564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040003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631218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501701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09971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PROGRAMMA DEL PROGETTO</a:t>
            </a:r>
          </a:p>
        </p:txBody>
      </p:sp>
    </p:spTree>
    <p:extLst>
      <p:ext uri="{BB962C8B-B14F-4D97-AF65-F5344CB8AC3E}">
        <p14:creationId xmlns:p14="http://schemas.microsoft.com/office/powerpoint/2010/main" val="18751407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Status-Report-Template_PowerPoint" id="{34DF157D-A311-3D47-833B-3C6C856CB6BF}" vid="{3BC544DF-F74E-094F-9BA7-0127C47DCA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IC-Project-Status-Report-Template_PowerPoint</Template>
  <TotalTime>3</TotalTime>
  <Words>519</Words>
  <Application>Microsoft Macintosh PowerPoint</Application>
  <PresentationFormat>Widescreen</PresentationFormat>
  <Paragraphs>178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2019-08-11T03:10:54Z</dcterms:created>
  <dcterms:modified xsi:type="dcterms:W3CDTF">2022-06-06T20:01:55Z</dcterms:modified>
</cp:coreProperties>
</file>