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8" r:id="rId2"/>
    <p:sldId id="2235" r:id="rId3"/>
    <p:sldId id="316" r:id="rId4"/>
    <p:sldId id="355" r:id="rId5"/>
    <p:sldId id="2236" r:id="rId6"/>
    <p:sldId id="2237" r:id="rId7"/>
    <p:sldId id="2238" r:id="rId8"/>
    <p:sldId id="354" r:id="rId9"/>
    <p:sldId id="2239" r:id="rId10"/>
    <p:sldId id="2240" r:id="rId11"/>
    <p:sldId id="2241" r:id="rId12"/>
    <p:sldId id="2242" r:id="rId13"/>
    <p:sldId id="356" r:id="rId14"/>
    <p:sldId id="29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B6B6"/>
    <a:srgbClr val="F0897B"/>
    <a:srgbClr val="F0CFD1"/>
    <a:srgbClr val="EAEEF3"/>
    <a:srgbClr val="00BD32"/>
    <a:srgbClr val="E3EAF6"/>
    <a:srgbClr val="5B7191"/>
    <a:srgbClr val="CDD5DD"/>
    <a:srgbClr val="74859B"/>
    <a:srgbClr val="C4D2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4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0015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0015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7274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3164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7BD35B7-DAF1-5B4D-94FA-36B61FD74AC4}" type="slidenum">
              <a:rPr lang="en-US" altLang="x-none"/>
              <a:pPr/>
              <a:t>2</a:t>
            </a:fld>
            <a:endParaRPr lang="en-US" altLang="x-none" dirty="0"/>
          </a:p>
        </p:txBody>
      </p:sp>
      <p:sp>
        <p:nvSpPr>
          <p:cNvPr id="1843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688975" y="1143000"/>
            <a:ext cx="5475288" cy="30813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84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00550"/>
            <a:ext cx="5481638" cy="35956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998988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60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032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520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4165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8367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159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3483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4.xml"/><Relationship Id="rId7" Type="http://schemas.openxmlformats.org/officeDocument/2006/relationships/slide" Target="slide10.xml"/><Relationship Id="rId12" Type="http://schemas.openxmlformats.org/officeDocument/2006/relationships/slide" Target="slide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8.xml"/><Relationship Id="rId11" Type="http://schemas.openxmlformats.org/officeDocument/2006/relationships/slide" Target="slide6.xml"/><Relationship Id="rId5" Type="http://schemas.openxmlformats.org/officeDocument/2006/relationships/slide" Target="slide3.xml"/><Relationship Id="rId10" Type="http://schemas.openxmlformats.org/officeDocument/2006/relationships/slide" Target="slide12.xml"/><Relationship Id="rId4" Type="http://schemas.openxmlformats.org/officeDocument/2006/relationships/slide" Target="slide5.xml"/><Relationship Id="rId9" Type="http://schemas.openxmlformats.org/officeDocument/2006/relationships/slide" Target="slide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MODELLO DI PROGETTO POSTMORTEM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926287"/>
            <a:ext cx="11221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5400" dirty="0">
                <a:latin typeface="Century Gothic" panose="020B0502020202020204" pitchFamily="34" charset="0"/>
              </a:rPr>
              <a:t>PROGETTO POSTMORTEM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2347150"/>
            <a:ext cx="81380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36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Nome del progetto</a:t>
            </a:r>
          </a:p>
          <a:p>
            <a:r>
              <a:rPr lang="en-US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r>
              <a:rPr lang="it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ID progetto: 000000</a:t>
            </a:r>
          </a:p>
          <a:p>
            <a:endParaRPr lang="en-US" sz="14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r>
              <a:rPr lang="it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Data: 00/00/0000</a:t>
            </a:r>
          </a:p>
          <a:p>
            <a:endParaRPr lang="en-US" sz="14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r>
              <a:rPr lang="en-U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r>
              <a:rPr lang="it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RESPONSABILE DI PROGETTO: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406242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LA TUA</a:t>
              </a:r>
            </a:p>
            <a:p>
              <a:pPr algn="ctr"/>
              <a:r>
                <a:rPr lang="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COSA POTEVA ESSERCI DI MEGLIO? 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55230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71991"/>
            <a:ext cx="6979024" cy="39963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dirty="0">
                <a:latin typeface="Century Gothic" panose="020B0502020202020204" pitchFamily="34" charset="0"/>
              </a:rPr>
              <a:t>Punti deboli del team di progetto: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256936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081476"/>
            <a:ext cx="6979024" cy="523447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it" dirty="0">
                <a:latin typeface="Century Gothic" panose="020B0502020202020204" pitchFamily="34" charset="0"/>
              </a:rPr>
              <a:t>Relazione con il cliente: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098534"/>
            <a:ext cx="6979024" cy="523447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it" dirty="0">
                <a:latin typeface="Century Gothic" panose="020B0502020202020204" pitchFamily="34" charset="0"/>
              </a:rPr>
              <a:t>Processi che hanno funzionato male:</a:t>
            </a:r>
          </a:p>
        </p:txBody>
      </p:sp>
    </p:spTree>
    <p:extLst>
      <p:ext uri="{BB962C8B-B14F-4D97-AF65-F5344CB8AC3E}">
        <p14:creationId xmlns:p14="http://schemas.microsoft.com/office/powerpoint/2010/main" val="3792519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TAKEAWAY CHIAVE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55230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71991"/>
            <a:ext cx="6979024" cy="39193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dirty="0">
                <a:latin typeface="Century Gothic" panose="020B0502020202020204" pitchFamily="34" charset="0"/>
              </a:rPr>
              <a:t>Lezione 1: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256936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202499"/>
            <a:ext cx="6979024" cy="39963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dirty="0">
                <a:latin typeface="Century Gothic" panose="020B0502020202020204" pitchFamily="34" charset="0"/>
              </a:rPr>
              <a:t>Lezione 2: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219557"/>
            <a:ext cx="6979024" cy="39193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dirty="0">
                <a:latin typeface="Century Gothic" panose="020B0502020202020204" pitchFamily="34" charset="0"/>
              </a:rPr>
              <a:t>Lezione 3: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081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AZIONI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31532"/>
              </p:ext>
            </p:extLst>
          </p:nvPr>
        </p:nvGraphicFramePr>
        <p:xfrm>
          <a:off x="130335" y="1172294"/>
          <a:ext cx="11934705" cy="12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23615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791981"/>
            <a:ext cx="6979024" cy="39193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dirty="0">
                <a:latin typeface="Century Gothic" panose="020B0502020202020204" pitchFamily="34" charset="0"/>
              </a:rPr>
              <a:t>Azione 1: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566282"/>
            <a:ext cx="6979024" cy="39963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dirty="0">
                <a:latin typeface="Century Gothic" panose="020B0502020202020204" pitchFamily="34" charset="0"/>
              </a:rPr>
              <a:t>Azione 2: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354027"/>
            <a:ext cx="6979024" cy="39193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dirty="0">
                <a:latin typeface="Century Gothic" panose="020B0502020202020204" pitchFamily="34" charset="0"/>
              </a:rPr>
              <a:t>Azione 3: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4E2BAD3-0F43-FB4C-A353-C19C355E8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635275"/>
              </p:ext>
            </p:extLst>
          </p:nvPr>
        </p:nvGraphicFramePr>
        <p:xfrm>
          <a:off x="130335" y="2960040"/>
          <a:ext cx="11934705" cy="12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23615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377861E-F418-9947-94FC-8B3BB220A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156258"/>
              </p:ext>
            </p:extLst>
          </p:nvPr>
        </p:nvGraphicFramePr>
        <p:xfrm>
          <a:off x="130335" y="4747786"/>
          <a:ext cx="11934705" cy="12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23615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4" name="Subtitle 2">
            <a:extLst>
              <a:ext uri="{FF2B5EF4-FFF2-40B4-BE49-F238E27FC236}">
                <a16:creationId xmlns:a16="http://schemas.microsoft.com/office/drawing/2014/main" id="{BD40C563-B9D3-D84B-B22E-BF148A70458B}"/>
              </a:ext>
            </a:extLst>
          </p:cNvPr>
          <p:cNvSpPr txBox="1">
            <a:spLocks/>
          </p:cNvSpPr>
          <p:nvPr/>
        </p:nvSpPr>
        <p:spPr>
          <a:xfrm>
            <a:off x="0" y="159970"/>
            <a:ext cx="6979024" cy="39193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b="1" dirty="0">
                <a:latin typeface="Century Gothic" panose="020B0502020202020204" pitchFamily="34" charset="0"/>
              </a:rPr>
              <a:t>PASSI CHE POSSIAMO FARE ORA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185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PROGETTI FUTURI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405B2A1-3B35-6842-A3FF-449F34AC30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236267"/>
              </p:ext>
            </p:extLst>
          </p:nvPr>
        </p:nvGraphicFramePr>
        <p:xfrm>
          <a:off x="309283" y="826526"/>
          <a:ext cx="11551022" cy="51977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319">
                  <a:extLst>
                    <a:ext uri="{9D8B030D-6E8A-4147-A177-3AD203B41FA5}">
                      <a16:colId xmlns:a16="http://schemas.microsoft.com/office/drawing/2014/main" val="1751728916"/>
                    </a:ext>
                  </a:extLst>
                </a:gridCol>
                <a:gridCol w="6113433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4249270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343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DATTERO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IDEE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COMMENTI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effectLst/>
                          <a:latin typeface="Century Gothic" panose="020B0502020202020204" pitchFamily="34" charset="0"/>
                        </a:rPr>
                        <a:t>Idea 1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effectLst/>
                          <a:latin typeface="Century Gothic" panose="020B0502020202020204" pitchFamily="34" charset="0"/>
                        </a:rPr>
                        <a:t>Idea 2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effectLst/>
                          <a:latin typeface="Century Gothic" panose="020B0502020202020204" pitchFamily="34" charset="0"/>
                        </a:rPr>
                        <a:t>Idea 3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effectLst/>
                          <a:latin typeface="Century Gothic" panose="020B0502020202020204" pitchFamily="34" charset="0"/>
                        </a:rPr>
                        <a:t>Idea 4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effectLst/>
                          <a:latin typeface="Century Gothic" panose="020B0502020202020204" pitchFamily="34" charset="0"/>
                        </a:rPr>
                        <a:t>Idea 5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effectLst/>
                          <a:latin typeface="Century Gothic" panose="020B0502020202020204" pitchFamily="34" charset="0"/>
                        </a:rPr>
                        <a:t>Idea 6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effectLst/>
                          <a:latin typeface="Century Gothic" panose="020B0502020202020204" pitchFamily="34" charset="0"/>
                        </a:rPr>
                        <a:t>Idea 7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19413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effectLst/>
                          <a:latin typeface="Century Gothic" panose="020B0502020202020204" pitchFamily="34" charset="0"/>
                        </a:rPr>
                        <a:t>Idea 8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07826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effectLst/>
                          <a:latin typeface="Century Gothic" panose="020B0502020202020204" pitchFamily="34" charset="0"/>
                        </a:rPr>
                        <a:t>Idea 9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30702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effectLst/>
                          <a:latin typeface="Century Gothic" panose="020B0502020202020204" pitchFamily="34" charset="0"/>
                        </a:rPr>
                        <a:t>Idea 10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5235"/>
                  </a:ext>
                </a:extLst>
              </a:tr>
            </a:tbl>
          </a:graphicData>
        </a:graphic>
      </p:graphicFrame>
      <p:sp>
        <p:nvSpPr>
          <p:cNvPr id="9" name="Subtitle 2">
            <a:extLst>
              <a:ext uri="{FF2B5EF4-FFF2-40B4-BE49-F238E27FC236}">
                <a16:creationId xmlns:a16="http://schemas.microsoft.com/office/drawing/2014/main" id="{5AF3EB91-7FA8-9D49-A942-6DA98C514293}"/>
              </a:ext>
            </a:extLst>
          </p:cNvPr>
          <p:cNvSpPr txBox="1">
            <a:spLocks/>
          </p:cNvSpPr>
          <p:nvPr/>
        </p:nvSpPr>
        <p:spPr>
          <a:xfrm>
            <a:off x="188258" y="159970"/>
            <a:ext cx="6979024" cy="523447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b="1" dirty="0">
                <a:latin typeface="Century Gothic" panose="020B0502020202020204" pitchFamily="34" charset="0"/>
              </a:rPr>
              <a:t>RACCOMANDAZIONI PER PROGETTI FUTURI</a:t>
            </a:r>
          </a:p>
        </p:txBody>
      </p:sp>
    </p:spTree>
    <p:extLst>
      <p:ext uri="{BB962C8B-B14F-4D97-AF65-F5344CB8AC3E}">
        <p14:creationId xmlns:p14="http://schemas.microsoft.com/office/powerpoint/2010/main" val="2486643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Box 90"/>
          <p:cNvSpPr txBox="1"/>
          <p:nvPr/>
        </p:nvSpPr>
        <p:spPr>
          <a:xfrm>
            <a:off x="3984018" y="371857"/>
            <a:ext cx="4229043" cy="665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5000"/>
              </a:lnSpc>
            </a:pPr>
            <a:r>
              <a:rPr lang="it" sz="33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SOMMARIO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6666" y="1652681"/>
            <a:ext cx="3009157" cy="55399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it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VALUTAZIONE DELLE PRESTAZIONI: </a:t>
            </a:r>
          </a:p>
          <a:p>
            <a:r>
              <a:rPr lang="it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OBIETTIVI</a:t>
            </a:r>
          </a:p>
        </p:txBody>
      </p:sp>
      <p:sp>
        <p:nvSpPr>
          <p:cNvPr id="71" name="Subtitle 2"/>
          <p:cNvSpPr txBox="1">
            <a:spLocks/>
          </p:cNvSpPr>
          <p:nvPr/>
        </p:nvSpPr>
        <p:spPr>
          <a:xfrm>
            <a:off x="984935" y="2109933"/>
            <a:ext cx="3079065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Testo descrittivo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96666" y="3014097"/>
            <a:ext cx="2521844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it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TIMELINE PERFORMANCE</a:t>
            </a:r>
          </a:p>
        </p:txBody>
      </p:sp>
      <p:sp>
        <p:nvSpPr>
          <p:cNvPr id="73" name="Subtitle 2"/>
          <p:cNvSpPr txBox="1">
            <a:spLocks/>
          </p:cNvSpPr>
          <p:nvPr/>
        </p:nvSpPr>
        <p:spPr>
          <a:xfrm>
            <a:off x="984936" y="3237980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Testo descrittivo</a:t>
            </a:r>
          </a:p>
        </p:txBody>
      </p:sp>
      <p:sp>
        <p:nvSpPr>
          <p:cNvPr id="74" name="TextBox 73">
            <a:hlinkClick r:id="rId3" action="ppaction://hlinksldjump"/>
          </p:cNvPr>
          <p:cNvSpPr txBox="1"/>
          <p:nvPr/>
        </p:nvSpPr>
        <p:spPr>
          <a:xfrm>
            <a:off x="364857" y="2741290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2</a:t>
            </a:r>
          </a:p>
        </p:txBody>
      </p:sp>
      <p:sp>
        <p:nvSpPr>
          <p:cNvPr id="75" name="TextBox 74">
            <a:hlinkClick r:id="rId4" action="ppaction://hlinksldjump"/>
          </p:cNvPr>
          <p:cNvSpPr txBox="1"/>
          <p:nvPr/>
        </p:nvSpPr>
        <p:spPr>
          <a:xfrm>
            <a:off x="364856" y="4077055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3</a:t>
            </a:r>
          </a:p>
        </p:txBody>
      </p:sp>
      <p:sp>
        <p:nvSpPr>
          <p:cNvPr id="76" name="TextBox 75">
            <a:hlinkClick r:id="rId5" action="ppaction://hlinksldjump"/>
          </p:cNvPr>
          <p:cNvSpPr txBox="1"/>
          <p:nvPr/>
        </p:nvSpPr>
        <p:spPr>
          <a:xfrm>
            <a:off x="364856" y="1382230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0DD835E-22A6-D746-9747-680290B5318E}"/>
              </a:ext>
            </a:extLst>
          </p:cNvPr>
          <p:cNvSpPr txBox="1"/>
          <p:nvPr/>
        </p:nvSpPr>
        <p:spPr>
          <a:xfrm>
            <a:off x="996666" y="4363924"/>
            <a:ext cx="240001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it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PRESTAZIONI DI QUALITÀ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C87EACD0-DE8E-034E-A9A2-23EF2DEFEFA0}"/>
              </a:ext>
            </a:extLst>
          </p:cNvPr>
          <p:cNvSpPr txBox="1">
            <a:spLocks/>
          </p:cNvSpPr>
          <p:nvPr/>
        </p:nvSpPr>
        <p:spPr>
          <a:xfrm>
            <a:off x="984936" y="4587807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Testo descrittivo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E873965-B4B5-7649-813A-60B72867106D}"/>
              </a:ext>
            </a:extLst>
          </p:cNvPr>
          <p:cNvSpPr txBox="1"/>
          <p:nvPr/>
        </p:nvSpPr>
        <p:spPr>
          <a:xfrm>
            <a:off x="4886495" y="1635826"/>
            <a:ext cx="1521570" cy="35548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it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PIANO DI PROGETTO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67DA43AA-674D-9648-95C3-79A7F99AA913}"/>
              </a:ext>
            </a:extLst>
          </p:cNvPr>
          <p:cNvSpPr txBox="1">
            <a:spLocks/>
          </p:cNvSpPr>
          <p:nvPr/>
        </p:nvSpPr>
        <p:spPr>
          <a:xfrm>
            <a:off x="4874765" y="1877707"/>
            <a:ext cx="2901482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Testo descrittivo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AA528A5-04F8-5641-BFBB-7EE167C2D6ED}"/>
              </a:ext>
            </a:extLst>
          </p:cNvPr>
          <p:cNvSpPr txBox="1"/>
          <p:nvPr/>
        </p:nvSpPr>
        <p:spPr>
          <a:xfrm>
            <a:off x="4886495" y="3014097"/>
            <a:ext cx="1758815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it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COSA È ANDATO BENE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16D160E4-854A-E74E-AADC-140D9ADD193F}"/>
              </a:ext>
            </a:extLst>
          </p:cNvPr>
          <p:cNvSpPr txBox="1">
            <a:spLocks/>
          </p:cNvSpPr>
          <p:nvPr/>
        </p:nvSpPr>
        <p:spPr>
          <a:xfrm>
            <a:off x="4874765" y="3237980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Testo descrittivo</a:t>
            </a:r>
          </a:p>
        </p:txBody>
      </p:sp>
      <p:sp>
        <p:nvSpPr>
          <p:cNvPr id="45" name="TextBox 44">
            <a:hlinkClick r:id="rId6" action="ppaction://hlinksldjump"/>
            <a:extLst>
              <a:ext uri="{FF2B5EF4-FFF2-40B4-BE49-F238E27FC236}">
                <a16:creationId xmlns:a16="http://schemas.microsoft.com/office/drawing/2014/main" id="{CEB460F6-D2CC-2549-B204-6D2FC6E96268}"/>
              </a:ext>
            </a:extLst>
          </p:cNvPr>
          <p:cNvSpPr txBox="1"/>
          <p:nvPr/>
        </p:nvSpPr>
        <p:spPr>
          <a:xfrm>
            <a:off x="4254686" y="2741290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6</a:t>
            </a:r>
          </a:p>
        </p:txBody>
      </p:sp>
      <p:sp>
        <p:nvSpPr>
          <p:cNvPr id="47" name="TextBox 46">
            <a:hlinkClick r:id="rId7" action="ppaction://hlinksldjump"/>
            <a:extLst>
              <a:ext uri="{FF2B5EF4-FFF2-40B4-BE49-F238E27FC236}">
                <a16:creationId xmlns:a16="http://schemas.microsoft.com/office/drawing/2014/main" id="{E7EE68EC-AC78-524A-8041-4BBE245030A6}"/>
              </a:ext>
            </a:extLst>
          </p:cNvPr>
          <p:cNvSpPr txBox="1"/>
          <p:nvPr/>
        </p:nvSpPr>
        <p:spPr>
          <a:xfrm>
            <a:off x="4254685" y="4077055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7</a:t>
            </a:r>
          </a:p>
        </p:txBody>
      </p:sp>
      <p:sp>
        <p:nvSpPr>
          <p:cNvPr id="48" name="TextBox 47">
            <a:hlinkClick r:id="rId8" action="ppaction://hlinksldjump"/>
            <a:extLst>
              <a:ext uri="{FF2B5EF4-FFF2-40B4-BE49-F238E27FC236}">
                <a16:creationId xmlns:a16="http://schemas.microsoft.com/office/drawing/2014/main" id="{C5C82C3E-9D59-9C42-9541-EA6A340A4E5B}"/>
              </a:ext>
            </a:extLst>
          </p:cNvPr>
          <p:cNvSpPr txBox="1"/>
          <p:nvPr/>
        </p:nvSpPr>
        <p:spPr>
          <a:xfrm>
            <a:off x="4254685" y="1382230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208D35E-789C-3649-BF15-56E920E74C2F}"/>
              </a:ext>
            </a:extLst>
          </p:cNvPr>
          <p:cNvSpPr txBox="1"/>
          <p:nvPr/>
        </p:nvSpPr>
        <p:spPr>
          <a:xfrm>
            <a:off x="4886495" y="4363924"/>
            <a:ext cx="3076483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it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COSA SAREBBE POTUTO ANDARE MEGLIO?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B0EDF6D3-71B7-AD45-A3C9-8A4D325C8EF1}"/>
              </a:ext>
            </a:extLst>
          </p:cNvPr>
          <p:cNvSpPr txBox="1">
            <a:spLocks/>
          </p:cNvSpPr>
          <p:nvPr/>
        </p:nvSpPr>
        <p:spPr>
          <a:xfrm>
            <a:off x="4874765" y="4587807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Testo descrittivo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EEAA16D-B0FC-DF44-817B-C7716BDF070C}"/>
              </a:ext>
            </a:extLst>
          </p:cNvPr>
          <p:cNvSpPr txBox="1"/>
          <p:nvPr/>
        </p:nvSpPr>
        <p:spPr>
          <a:xfrm>
            <a:off x="8834382" y="1651985"/>
            <a:ext cx="1478290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it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AZIONI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2BE3F6A3-74CF-D845-80A9-0EBE7F0E7380}"/>
              </a:ext>
            </a:extLst>
          </p:cNvPr>
          <p:cNvSpPr txBox="1">
            <a:spLocks/>
          </p:cNvSpPr>
          <p:nvPr/>
        </p:nvSpPr>
        <p:spPr>
          <a:xfrm>
            <a:off x="8822651" y="1877704"/>
            <a:ext cx="3079065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Testo descrittivo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F09ACE5-2B8E-BC4C-B189-ED40CFDF7464}"/>
              </a:ext>
            </a:extLst>
          </p:cNvPr>
          <p:cNvSpPr txBox="1"/>
          <p:nvPr/>
        </p:nvSpPr>
        <p:spPr>
          <a:xfrm>
            <a:off x="8834382" y="3014097"/>
            <a:ext cx="1774845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it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PROGETTI FUTURI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119B4597-DD91-A942-9131-DC246271B30F}"/>
              </a:ext>
            </a:extLst>
          </p:cNvPr>
          <p:cNvSpPr txBox="1">
            <a:spLocks/>
          </p:cNvSpPr>
          <p:nvPr/>
        </p:nvSpPr>
        <p:spPr>
          <a:xfrm>
            <a:off x="8822652" y="3237980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Testo descrittivo</a:t>
            </a:r>
          </a:p>
        </p:txBody>
      </p:sp>
      <p:sp>
        <p:nvSpPr>
          <p:cNvPr id="56" name="TextBox 55">
            <a:hlinkClick r:id="rId9" action="ppaction://hlinksldjump"/>
            <a:extLst>
              <a:ext uri="{FF2B5EF4-FFF2-40B4-BE49-F238E27FC236}">
                <a16:creationId xmlns:a16="http://schemas.microsoft.com/office/drawing/2014/main" id="{C5E8B69A-2BD7-F342-ADF5-37815ECD0C26}"/>
              </a:ext>
            </a:extLst>
          </p:cNvPr>
          <p:cNvSpPr txBox="1"/>
          <p:nvPr/>
        </p:nvSpPr>
        <p:spPr>
          <a:xfrm>
            <a:off x="7988311" y="2741290"/>
            <a:ext cx="86754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10</a:t>
            </a:r>
          </a:p>
        </p:txBody>
      </p:sp>
      <p:sp>
        <p:nvSpPr>
          <p:cNvPr id="58" name="TextBox 57">
            <a:hlinkClick r:id="rId10" action="ppaction://hlinksldjump"/>
            <a:extLst>
              <a:ext uri="{FF2B5EF4-FFF2-40B4-BE49-F238E27FC236}">
                <a16:creationId xmlns:a16="http://schemas.microsoft.com/office/drawing/2014/main" id="{527FAEEA-94FF-8245-A80F-B31597AF5642}"/>
              </a:ext>
            </a:extLst>
          </p:cNvPr>
          <p:cNvSpPr txBox="1"/>
          <p:nvPr/>
        </p:nvSpPr>
        <p:spPr>
          <a:xfrm>
            <a:off x="8202572" y="1382230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9</a:t>
            </a:r>
          </a:p>
        </p:txBody>
      </p:sp>
      <p:sp>
        <p:nvSpPr>
          <p:cNvPr id="61" name="TextBox 60">
            <a:hlinkClick r:id="rId11" action="ppaction://hlinksldjump"/>
            <a:extLst>
              <a:ext uri="{FF2B5EF4-FFF2-40B4-BE49-F238E27FC236}">
                <a16:creationId xmlns:a16="http://schemas.microsoft.com/office/drawing/2014/main" id="{96B9BF9A-861B-6F4D-977D-EDB41ACC602B}"/>
              </a:ext>
            </a:extLst>
          </p:cNvPr>
          <p:cNvSpPr txBox="1"/>
          <p:nvPr/>
        </p:nvSpPr>
        <p:spPr>
          <a:xfrm>
            <a:off x="364856" y="5339798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6FF7802-9E5F-DE41-848E-CE153A6A1209}"/>
              </a:ext>
            </a:extLst>
          </p:cNvPr>
          <p:cNvSpPr txBox="1"/>
          <p:nvPr/>
        </p:nvSpPr>
        <p:spPr>
          <a:xfrm>
            <a:off x="996666" y="5626667"/>
            <a:ext cx="2345514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it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ANDAMENTO DEL BILANCIO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1D1334FD-7D8F-D74D-860A-FE8558BF7541}"/>
              </a:ext>
            </a:extLst>
          </p:cNvPr>
          <p:cNvSpPr txBox="1">
            <a:spLocks/>
          </p:cNvSpPr>
          <p:nvPr/>
        </p:nvSpPr>
        <p:spPr>
          <a:xfrm>
            <a:off x="984936" y="5850550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Testo descrittivo</a:t>
            </a:r>
          </a:p>
        </p:txBody>
      </p:sp>
      <p:sp>
        <p:nvSpPr>
          <p:cNvPr id="69" name="TextBox 68">
            <a:hlinkClick r:id="rId12" action="ppaction://hlinksldjump"/>
            <a:extLst>
              <a:ext uri="{FF2B5EF4-FFF2-40B4-BE49-F238E27FC236}">
                <a16:creationId xmlns:a16="http://schemas.microsoft.com/office/drawing/2014/main" id="{0C065E1B-C0BA-F343-9957-9BA716804E13}"/>
              </a:ext>
            </a:extLst>
          </p:cNvPr>
          <p:cNvSpPr txBox="1"/>
          <p:nvPr/>
        </p:nvSpPr>
        <p:spPr>
          <a:xfrm>
            <a:off x="4254685" y="5339798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8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9FAC46B-C220-5942-83DF-C2BD98963F9D}"/>
              </a:ext>
            </a:extLst>
          </p:cNvPr>
          <p:cNvSpPr txBox="1"/>
          <p:nvPr/>
        </p:nvSpPr>
        <p:spPr>
          <a:xfrm>
            <a:off x="4886495" y="5626667"/>
            <a:ext cx="1693092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it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TAKEAWAY CHIAVE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8F417AE3-73AC-D64D-85DB-E0902C8CF09D}"/>
              </a:ext>
            </a:extLst>
          </p:cNvPr>
          <p:cNvSpPr txBox="1">
            <a:spLocks/>
          </p:cNvSpPr>
          <p:nvPr/>
        </p:nvSpPr>
        <p:spPr>
          <a:xfrm>
            <a:off x="4874765" y="5850550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Testo descrittivo</a:t>
            </a:r>
          </a:p>
        </p:txBody>
      </p:sp>
    </p:spTree>
    <p:extLst>
      <p:ext uri="{BB962C8B-B14F-4D97-AF65-F5344CB8AC3E}">
        <p14:creationId xmlns:p14="http://schemas.microsoft.com/office/powerpoint/2010/main" val="42751451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VALUTAZIONE DELLE PERFORMANCE: OBIETTIVI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637781"/>
              </p:ext>
            </p:extLst>
          </p:nvPr>
        </p:nvGraphicFramePr>
        <p:xfrm>
          <a:off x="130335" y="538857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71991"/>
            <a:ext cx="3079065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OBIETTIVO ORIGINALE DEL PROGETTO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CDBA874-1CA9-3747-A12A-9D2529F9A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514918"/>
              </p:ext>
            </p:extLst>
          </p:nvPr>
        </p:nvGraphicFramePr>
        <p:xfrm>
          <a:off x="130335" y="1992646"/>
          <a:ext cx="11934705" cy="27007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2700755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4" name="Subtitle 2">
            <a:extLst>
              <a:ext uri="{FF2B5EF4-FFF2-40B4-BE49-F238E27FC236}">
                <a16:creationId xmlns:a16="http://schemas.microsoft.com/office/drawing/2014/main" id="{1E3E23E8-FF7D-E348-B6D6-E12595B1F069}"/>
              </a:ext>
            </a:extLst>
          </p:cNvPr>
          <p:cNvSpPr txBox="1">
            <a:spLocks/>
          </p:cNvSpPr>
          <p:nvPr/>
        </p:nvSpPr>
        <p:spPr>
          <a:xfrm>
            <a:off x="0" y="1625781"/>
            <a:ext cx="4854388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KPI PER MISURARE IL SUCCESSO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93A131C-8E8A-1B42-9475-0DCE20A688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731770"/>
              </p:ext>
            </p:extLst>
          </p:nvPr>
        </p:nvGraphicFramePr>
        <p:xfrm>
          <a:off x="130335" y="5303628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5" name="Subtitle 2">
            <a:extLst>
              <a:ext uri="{FF2B5EF4-FFF2-40B4-BE49-F238E27FC236}">
                <a16:creationId xmlns:a16="http://schemas.microsoft.com/office/drawing/2014/main" id="{483D6338-DB78-1443-A240-DE960A814336}"/>
              </a:ext>
            </a:extLst>
          </p:cNvPr>
          <p:cNvSpPr txBox="1">
            <a:spLocks/>
          </p:cNvSpPr>
          <p:nvPr/>
        </p:nvSpPr>
        <p:spPr>
          <a:xfrm>
            <a:off x="0" y="4923509"/>
            <a:ext cx="3079065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RISULTATO EFFETTIVO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>
            <a:extLst>
              <a:ext uri="{FF2B5EF4-FFF2-40B4-BE49-F238E27FC236}">
                <a16:creationId xmlns:a16="http://schemas.microsoft.com/office/drawing/2014/main" id="{B0EDA761-2EEF-C642-917A-C7CB2250A04F}"/>
              </a:ext>
            </a:extLst>
          </p:cNvPr>
          <p:cNvSpPr/>
          <p:nvPr/>
        </p:nvSpPr>
        <p:spPr>
          <a:xfrm>
            <a:off x="-16538" y="17222"/>
            <a:ext cx="12208538" cy="32384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58FFA5-8812-9143-977C-7F07CFDDF05B}"/>
              </a:ext>
            </a:extLst>
          </p:cNvPr>
          <p:cNvSpPr/>
          <p:nvPr/>
        </p:nvSpPr>
        <p:spPr>
          <a:xfrm>
            <a:off x="-16538" y="3256547"/>
            <a:ext cx="12208538" cy="36234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" y="6358191"/>
            <a:ext cx="12192000" cy="521834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TIMELINE PERFORMANCE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80076B1-195C-F94D-B847-63AF68ABEB92}"/>
              </a:ext>
            </a:extLst>
          </p:cNvPr>
          <p:cNvGrpSpPr/>
          <p:nvPr/>
        </p:nvGrpSpPr>
        <p:grpSpPr>
          <a:xfrm>
            <a:off x="630865" y="451153"/>
            <a:ext cx="11980394" cy="2490166"/>
            <a:chOff x="0" y="-25300"/>
            <a:chExt cx="9732193" cy="2222108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49DFFE9-78CC-FA44-B5D2-214458309357}"/>
                </a:ext>
              </a:extLst>
            </p:cNvPr>
            <p:cNvCxnSpPr/>
            <p:nvPr/>
          </p:nvCxnSpPr>
          <p:spPr>
            <a:xfrm>
              <a:off x="69997" y="1098207"/>
              <a:ext cx="8807788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79CA7674-FFA5-F84F-8827-08AC87D25B10}"/>
                </a:ext>
              </a:extLst>
            </p:cNvPr>
            <p:cNvGrpSpPr/>
            <p:nvPr/>
          </p:nvGrpSpPr>
          <p:grpSpPr>
            <a:xfrm>
              <a:off x="0" y="-25300"/>
              <a:ext cx="9732193" cy="2222108"/>
              <a:chOff x="0" y="-210566"/>
              <a:chExt cx="9735665" cy="2223247"/>
            </a:xfrm>
          </p:grpSpPr>
          <p:sp>
            <p:nvSpPr>
              <p:cNvPr id="58" name="Text Box 23">
                <a:extLst>
                  <a:ext uri="{FF2B5EF4-FFF2-40B4-BE49-F238E27FC236}">
                    <a16:creationId xmlns:a16="http://schemas.microsoft.com/office/drawing/2014/main" id="{B99B90F7-59D6-5947-93D5-DF9C66F5D7C5}"/>
                  </a:ext>
                </a:extLst>
              </p:cNvPr>
              <p:cNvSpPr txBox="1"/>
              <p:nvPr/>
            </p:nvSpPr>
            <p:spPr>
              <a:xfrm>
                <a:off x="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Pietra miliare 1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DC2E65C0-3A59-3A46-A323-F33C2C36C7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6380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65EDADE5-0100-6C4F-AA47-C44464C32C41}"/>
                  </a:ext>
                </a:extLst>
              </p:cNvPr>
              <p:cNvSpPr/>
              <p:nvPr/>
            </p:nvSpPr>
            <p:spPr>
              <a:xfrm>
                <a:off x="195580" y="864898"/>
                <a:ext cx="92702" cy="92702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3BFE1941-73A7-C64E-801D-734457E43D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0097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567065DA-2BC0-2B44-9034-A3E407FB4BA2}"/>
                  </a:ext>
                </a:extLst>
              </p:cNvPr>
              <p:cNvSpPr/>
              <p:nvPr/>
            </p:nvSpPr>
            <p:spPr>
              <a:xfrm>
                <a:off x="1020591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7202DE2C-7413-784D-89FC-07B3E8376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413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A6F84DDD-A932-FA4D-80CA-D1865DE4C0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57852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B62AE804-BE2C-FC4F-A7EA-1BA8BD2337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8156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01AB71CB-1762-3A45-9B76-E2C922EFD3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05284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6A83A0AA-7369-A14A-9F31-DED2218853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52035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9E11EDD-CA99-7347-B20A-F73EF02CAD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5755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3B9D08DD-5949-524E-8DAB-D9C5964F42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4554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0C11B43C-FCA7-5044-A3AA-D2C524C1F0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69268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83487E29-8EB9-EB48-AC17-9E2C2682D0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7569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Text Box 23">
                <a:extLst>
                  <a:ext uri="{FF2B5EF4-FFF2-40B4-BE49-F238E27FC236}">
                    <a16:creationId xmlns:a16="http://schemas.microsoft.com/office/drawing/2014/main" id="{D2B75D79-929C-7740-B1B1-958383C793CA}"/>
                  </a:ext>
                </a:extLst>
              </p:cNvPr>
              <p:cNvSpPr txBox="1"/>
              <p:nvPr/>
            </p:nvSpPr>
            <p:spPr>
              <a:xfrm>
                <a:off x="766113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Pietra miliare 2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CD741F6F-513F-B841-AB0C-9202478F7766}"/>
                  </a:ext>
                </a:extLst>
              </p:cNvPr>
              <p:cNvSpPr/>
              <p:nvPr/>
            </p:nvSpPr>
            <p:spPr>
              <a:xfrm>
                <a:off x="1884628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8BCD817E-4F01-C64F-A90E-B0EFA3451312}"/>
                  </a:ext>
                </a:extLst>
              </p:cNvPr>
              <p:cNvSpPr/>
              <p:nvPr/>
            </p:nvSpPr>
            <p:spPr>
              <a:xfrm>
                <a:off x="2708343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2FE7C4AF-62FA-884A-A823-6D060484D39F}"/>
                  </a:ext>
                </a:extLst>
              </p:cNvPr>
              <p:cNvSpPr/>
              <p:nvPr/>
            </p:nvSpPr>
            <p:spPr>
              <a:xfrm>
                <a:off x="3543583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90EC2013-E099-A04E-A517-28C4DE82D967}"/>
                  </a:ext>
                </a:extLst>
              </p:cNvPr>
              <p:cNvSpPr/>
              <p:nvPr/>
            </p:nvSpPr>
            <p:spPr>
              <a:xfrm>
                <a:off x="4361540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DF770000-01D5-E140-97D5-25D10F53DC0B}"/>
                  </a:ext>
                </a:extLst>
              </p:cNvPr>
              <p:cNvSpPr/>
              <p:nvPr/>
            </p:nvSpPr>
            <p:spPr>
              <a:xfrm>
                <a:off x="5208293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F8FD91F0-C442-D849-B321-4B175122C89F}"/>
                  </a:ext>
                </a:extLst>
              </p:cNvPr>
              <p:cNvSpPr/>
              <p:nvPr/>
            </p:nvSpPr>
            <p:spPr>
              <a:xfrm>
                <a:off x="6032009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885004BD-F2BE-824D-9A99-D2F50A1E3C65}"/>
                  </a:ext>
                </a:extLst>
              </p:cNvPr>
              <p:cNvSpPr/>
              <p:nvPr/>
            </p:nvSpPr>
            <p:spPr>
              <a:xfrm>
                <a:off x="6896045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472A6A7A-33F8-B145-9E18-F6FFC197607E}"/>
                  </a:ext>
                </a:extLst>
              </p:cNvPr>
              <p:cNvSpPr/>
              <p:nvPr/>
            </p:nvSpPr>
            <p:spPr>
              <a:xfrm>
                <a:off x="7725520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3E677361-5020-D64D-8B48-D18DDC89DD95}"/>
                  </a:ext>
                </a:extLst>
              </p:cNvPr>
              <p:cNvSpPr/>
              <p:nvPr/>
            </p:nvSpPr>
            <p:spPr>
              <a:xfrm>
                <a:off x="8531955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3" name="Text Box 23">
                <a:extLst>
                  <a:ext uri="{FF2B5EF4-FFF2-40B4-BE49-F238E27FC236}">
                    <a16:creationId xmlns:a16="http://schemas.microsoft.com/office/drawing/2014/main" id="{387B525B-950E-C94A-9BE5-103F0C0A1A03}"/>
                  </a:ext>
                </a:extLst>
              </p:cNvPr>
              <p:cNvSpPr txBox="1"/>
              <p:nvPr/>
            </p:nvSpPr>
            <p:spPr>
              <a:xfrm>
                <a:off x="168775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Pietra miliare 3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4" name="Text Box 23">
                <a:extLst>
                  <a:ext uri="{FF2B5EF4-FFF2-40B4-BE49-F238E27FC236}">
                    <a16:creationId xmlns:a16="http://schemas.microsoft.com/office/drawing/2014/main" id="{6B18550B-2C59-FD45-ACE5-FAAA55D29D57}"/>
                  </a:ext>
                </a:extLst>
              </p:cNvPr>
              <p:cNvSpPr txBox="1"/>
              <p:nvPr/>
            </p:nvSpPr>
            <p:spPr>
              <a:xfrm>
                <a:off x="3335181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Pietra miliare 5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5" name="Text Box 23">
                <a:extLst>
                  <a:ext uri="{FF2B5EF4-FFF2-40B4-BE49-F238E27FC236}">
                    <a16:creationId xmlns:a16="http://schemas.microsoft.com/office/drawing/2014/main" id="{AE305C41-57D1-D54B-8B86-E85320E54898}"/>
                  </a:ext>
                </a:extLst>
              </p:cNvPr>
              <p:cNvSpPr txBox="1"/>
              <p:nvPr/>
            </p:nvSpPr>
            <p:spPr>
              <a:xfrm>
                <a:off x="5005652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Pietra miliare 7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6" name="Text Box 23">
                <a:extLst>
                  <a:ext uri="{FF2B5EF4-FFF2-40B4-BE49-F238E27FC236}">
                    <a16:creationId xmlns:a16="http://schemas.microsoft.com/office/drawing/2014/main" id="{EDD9069D-3E90-0248-8029-073936B03C92}"/>
                  </a:ext>
                </a:extLst>
              </p:cNvPr>
              <p:cNvSpPr txBox="1"/>
              <p:nvPr/>
            </p:nvSpPr>
            <p:spPr>
              <a:xfrm>
                <a:off x="669916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Pietra miliare 9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7" name="Text Box 23">
                <a:extLst>
                  <a:ext uri="{FF2B5EF4-FFF2-40B4-BE49-F238E27FC236}">
                    <a16:creationId xmlns:a16="http://schemas.microsoft.com/office/drawing/2014/main" id="{987F85E3-4AF1-5B46-B203-33A3EAAF3A62}"/>
                  </a:ext>
                </a:extLst>
              </p:cNvPr>
              <p:cNvSpPr txBox="1"/>
              <p:nvPr/>
            </p:nvSpPr>
            <p:spPr>
              <a:xfrm>
                <a:off x="832355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Completo</a:t>
                </a:r>
                <a:endParaRPr lang="en-US" sz="1400" dirty="0">
                  <a:effectLst/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8" name="Text Box 23">
                <a:extLst>
                  <a:ext uri="{FF2B5EF4-FFF2-40B4-BE49-F238E27FC236}">
                    <a16:creationId xmlns:a16="http://schemas.microsoft.com/office/drawing/2014/main" id="{868EF429-0CF4-AA4E-B14C-E6FCDFDC2006}"/>
                  </a:ext>
                </a:extLst>
              </p:cNvPr>
              <p:cNvSpPr txBox="1"/>
              <p:nvPr/>
            </p:nvSpPr>
            <p:spPr>
              <a:xfrm>
                <a:off x="244810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Pietra miliare 4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9" name="Text Box 23">
                <a:extLst>
                  <a:ext uri="{FF2B5EF4-FFF2-40B4-BE49-F238E27FC236}">
                    <a16:creationId xmlns:a16="http://schemas.microsoft.com/office/drawing/2014/main" id="{1B8405D0-2509-BE48-81E2-D6DBB11D9F97}"/>
                  </a:ext>
                </a:extLst>
              </p:cNvPr>
              <p:cNvSpPr txBox="1"/>
              <p:nvPr/>
            </p:nvSpPr>
            <p:spPr>
              <a:xfrm>
                <a:off x="409553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Pietra miliare 6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90" name="Text Box 23">
                <a:extLst>
                  <a:ext uri="{FF2B5EF4-FFF2-40B4-BE49-F238E27FC236}">
                    <a16:creationId xmlns:a16="http://schemas.microsoft.com/office/drawing/2014/main" id="{F4295392-AFA6-9341-BE1A-55FC87313A66}"/>
                  </a:ext>
                </a:extLst>
              </p:cNvPr>
              <p:cNvSpPr txBox="1"/>
              <p:nvPr/>
            </p:nvSpPr>
            <p:spPr>
              <a:xfrm>
                <a:off x="5766007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Pietra miliare 8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91" name="Text Box 23">
                <a:extLst>
                  <a:ext uri="{FF2B5EF4-FFF2-40B4-BE49-F238E27FC236}">
                    <a16:creationId xmlns:a16="http://schemas.microsoft.com/office/drawing/2014/main" id="{C06E4E96-5502-4B4F-B7F6-3808E58AE7A5}"/>
                  </a:ext>
                </a:extLst>
              </p:cNvPr>
              <p:cNvSpPr txBox="1"/>
              <p:nvPr/>
            </p:nvSpPr>
            <p:spPr>
              <a:xfrm>
                <a:off x="7459519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Pietra miliare 10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</p:grpSp>
      </p:grpSp>
      <p:sp>
        <p:nvSpPr>
          <p:cNvPr id="92" name="Subtitle 2">
            <a:extLst>
              <a:ext uri="{FF2B5EF4-FFF2-40B4-BE49-F238E27FC236}">
                <a16:creationId xmlns:a16="http://schemas.microsoft.com/office/drawing/2014/main" id="{324D67DB-0547-364D-9A0C-56FAE5FBB5E6}"/>
              </a:ext>
            </a:extLst>
          </p:cNvPr>
          <p:cNvSpPr txBox="1">
            <a:spLocks/>
          </p:cNvSpPr>
          <p:nvPr/>
        </p:nvSpPr>
        <p:spPr>
          <a:xfrm>
            <a:off x="70167" y="22945"/>
            <a:ext cx="4826000" cy="371739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sz="18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PROGRAMMA ORIGINALE DEL PROGETTO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C8815B77-DF6A-984E-805B-1CF5E33897D5}"/>
              </a:ext>
            </a:extLst>
          </p:cNvPr>
          <p:cNvGrpSpPr/>
          <p:nvPr/>
        </p:nvGrpSpPr>
        <p:grpSpPr>
          <a:xfrm>
            <a:off x="630865" y="3745799"/>
            <a:ext cx="11980394" cy="2490166"/>
            <a:chOff x="0" y="-25300"/>
            <a:chExt cx="9732193" cy="2222108"/>
          </a:xfrm>
        </p:grpSpPr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9B100C0D-6D5B-D946-98BB-2628563DBA9E}"/>
                </a:ext>
              </a:extLst>
            </p:cNvPr>
            <p:cNvCxnSpPr/>
            <p:nvPr/>
          </p:nvCxnSpPr>
          <p:spPr>
            <a:xfrm>
              <a:off x="69997" y="1098207"/>
              <a:ext cx="8807788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00390A4E-0DCC-6442-B6F8-896266B0AEDD}"/>
                </a:ext>
              </a:extLst>
            </p:cNvPr>
            <p:cNvGrpSpPr/>
            <p:nvPr/>
          </p:nvGrpSpPr>
          <p:grpSpPr>
            <a:xfrm>
              <a:off x="0" y="-25300"/>
              <a:ext cx="9732193" cy="2222108"/>
              <a:chOff x="0" y="-210566"/>
              <a:chExt cx="9735665" cy="2223247"/>
            </a:xfrm>
          </p:grpSpPr>
          <p:sp>
            <p:nvSpPr>
              <p:cNvPr id="96" name="Text Box 23">
                <a:extLst>
                  <a:ext uri="{FF2B5EF4-FFF2-40B4-BE49-F238E27FC236}">
                    <a16:creationId xmlns:a16="http://schemas.microsoft.com/office/drawing/2014/main" id="{1990FBE2-DECE-5D43-82CF-65A493AE3EBD}"/>
                  </a:ext>
                </a:extLst>
              </p:cNvPr>
              <p:cNvSpPr txBox="1"/>
              <p:nvPr/>
            </p:nvSpPr>
            <p:spPr>
              <a:xfrm>
                <a:off x="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Pietra miliare 1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8343D965-34E5-554C-A081-DE18E85F8A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6380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C3C94FDA-9003-334F-867C-5EDB2F368EF7}"/>
                  </a:ext>
                </a:extLst>
              </p:cNvPr>
              <p:cNvSpPr/>
              <p:nvPr/>
            </p:nvSpPr>
            <p:spPr>
              <a:xfrm>
                <a:off x="195580" y="864898"/>
                <a:ext cx="92702" cy="92702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A5B98782-EB81-0D45-9986-26839F3830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0097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34F88428-8131-F546-BAA3-0E14A2A7F0F7}"/>
                  </a:ext>
                </a:extLst>
              </p:cNvPr>
              <p:cNvSpPr/>
              <p:nvPr/>
            </p:nvSpPr>
            <p:spPr>
              <a:xfrm>
                <a:off x="1020591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EB12AD84-C344-1248-BE62-407452B827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413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BA19D27-8461-9943-AB5A-F811DD9EC1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57852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118601D4-4AC7-ED41-97D3-4E659208DD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8156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D72903B5-121A-C64A-9E1F-920BC6FFF4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05284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1F44A79B-E727-7E4F-9703-1819F52E79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52035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04A47129-803C-F14D-B41F-4AD4F90B0C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5755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03BD6029-D921-124C-A0F4-7428F26459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4554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75071A7E-1695-F045-BEFB-B53791F79C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69268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3EA4B9C0-D1D4-C240-8FEA-CA536C08C2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7569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" name="Text Box 23">
                <a:extLst>
                  <a:ext uri="{FF2B5EF4-FFF2-40B4-BE49-F238E27FC236}">
                    <a16:creationId xmlns:a16="http://schemas.microsoft.com/office/drawing/2014/main" id="{9BDEF75A-AB3F-E442-BF07-82F94CBC8757}"/>
                  </a:ext>
                </a:extLst>
              </p:cNvPr>
              <p:cNvSpPr txBox="1"/>
              <p:nvPr/>
            </p:nvSpPr>
            <p:spPr>
              <a:xfrm>
                <a:off x="766113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Pietra miliare 2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9A3C1BAF-0158-644C-80E5-022E5F08E61A}"/>
                  </a:ext>
                </a:extLst>
              </p:cNvPr>
              <p:cNvSpPr/>
              <p:nvPr/>
            </p:nvSpPr>
            <p:spPr>
              <a:xfrm>
                <a:off x="1884628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E2BADFAF-69D2-0743-B332-AE6E87DBC88A}"/>
                  </a:ext>
                </a:extLst>
              </p:cNvPr>
              <p:cNvSpPr/>
              <p:nvPr/>
            </p:nvSpPr>
            <p:spPr>
              <a:xfrm>
                <a:off x="2708343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952A518E-68FF-CB41-AC2D-FEFE70D2D0EB}"/>
                  </a:ext>
                </a:extLst>
              </p:cNvPr>
              <p:cNvSpPr/>
              <p:nvPr/>
            </p:nvSpPr>
            <p:spPr>
              <a:xfrm>
                <a:off x="3543583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DCBAEE2F-8D59-A84B-BBAA-2BCC85A67957}"/>
                  </a:ext>
                </a:extLst>
              </p:cNvPr>
              <p:cNvSpPr/>
              <p:nvPr/>
            </p:nvSpPr>
            <p:spPr>
              <a:xfrm>
                <a:off x="4361540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231C3864-9978-F64D-822D-5660361F7990}"/>
                  </a:ext>
                </a:extLst>
              </p:cNvPr>
              <p:cNvSpPr/>
              <p:nvPr/>
            </p:nvSpPr>
            <p:spPr>
              <a:xfrm>
                <a:off x="5208293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164C2A28-47FA-A145-B9A0-F35B9B88DCD1}"/>
                  </a:ext>
                </a:extLst>
              </p:cNvPr>
              <p:cNvSpPr/>
              <p:nvPr/>
            </p:nvSpPr>
            <p:spPr>
              <a:xfrm>
                <a:off x="6032009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168165CC-037C-D249-8758-AB5C8D6BEF7D}"/>
                  </a:ext>
                </a:extLst>
              </p:cNvPr>
              <p:cNvSpPr/>
              <p:nvPr/>
            </p:nvSpPr>
            <p:spPr>
              <a:xfrm>
                <a:off x="6896045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79B5AD43-0C61-A54A-AA89-81D55B9B89B6}"/>
                  </a:ext>
                </a:extLst>
              </p:cNvPr>
              <p:cNvSpPr/>
              <p:nvPr/>
            </p:nvSpPr>
            <p:spPr>
              <a:xfrm>
                <a:off x="7725520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CB974886-9E1D-FF4C-A4A2-7EB744997112}"/>
                  </a:ext>
                </a:extLst>
              </p:cNvPr>
              <p:cNvSpPr/>
              <p:nvPr/>
            </p:nvSpPr>
            <p:spPr>
              <a:xfrm>
                <a:off x="8531955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20" name="Text Box 23">
                <a:extLst>
                  <a:ext uri="{FF2B5EF4-FFF2-40B4-BE49-F238E27FC236}">
                    <a16:creationId xmlns:a16="http://schemas.microsoft.com/office/drawing/2014/main" id="{4843321C-A79B-6D4E-B1C5-E4802F8AB543}"/>
                  </a:ext>
                </a:extLst>
              </p:cNvPr>
              <p:cNvSpPr txBox="1"/>
              <p:nvPr/>
            </p:nvSpPr>
            <p:spPr>
              <a:xfrm>
                <a:off x="168775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Pietra miliare 3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1" name="Text Box 23">
                <a:extLst>
                  <a:ext uri="{FF2B5EF4-FFF2-40B4-BE49-F238E27FC236}">
                    <a16:creationId xmlns:a16="http://schemas.microsoft.com/office/drawing/2014/main" id="{DA2FA759-1376-C040-8233-72737C060650}"/>
                  </a:ext>
                </a:extLst>
              </p:cNvPr>
              <p:cNvSpPr txBox="1"/>
              <p:nvPr/>
            </p:nvSpPr>
            <p:spPr>
              <a:xfrm>
                <a:off x="3335181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Pietra miliare 5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2" name="Text Box 23">
                <a:extLst>
                  <a:ext uri="{FF2B5EF4-FFF2-40B4-BE49-F238E27FC236}">
                    <a16:creationId xmlns:a16="http://schemas.microsoft.com/office/drawing/2014/main" id="{5F0F4CE7-4585-B24F-A4A4-D237529A08EF}"/>
                  </a:ext>
                </a:extLst>
              </p:cNvPr>
              <p:cNvSpPr txBox="1"/>
              <p:nvPr/>
            </p:nvSpPr>
            <p:spPr>
              <a:xfrm>
                <a:off x="5005652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Pietra miliare 7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3" name="Text Box 23">
                <a:extLst>
                  <a:ext uri="{FF2B5EF4-FFF2-40B4-BE49-F238E27FC236}">
                    <a16:creationId xmlns:a16="http://schemas.microsoft.com/office/drawing/2014/main" id="{98741DD8-2E71-3644-8CC8-03E440ABAB2A}"/>
                  </a:ext>
                </a:extLst>
              </p:cNvPr>
              <p:cNvSpPr txBox="1"/>
              <p:nvPr/>
            </p:nvSpPr>
            <p:spPr>
              <a:xfrm>
                <a:off x="669916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Pietra miliare 9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4" name="Text Box 23">
                <a:extLst>
                  <a:ext uri="{FF2B5EF4-FFF2-40B4-BE49-F238E27FC236}">
                    <a16:creationId xmlns:a16="http://schemas.microsoft.com/office/drawing/2014/main" id="{5EB47C30-942E-BD4B-9B46-94D5C092A4DD}"/>
                  </a:ext>
                </a:extLst>
              </p:cNvPr>
              <p:cNvSpPr txBox="1"/>
              <p:nvPr/>
            </p:nvSpPr>
            <p:spPr>
              <a:xfrm>
                <a:off x="832355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Completo</a:t>
                </a:r>
                <a:endParaRPr lang="en-US" sz="1400" dirty="0">
                  <a:effectLst/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5" name="Text Box 23">
                <a:extLst>
                  <a:ext uri="{FF2B5EF4-FFF2-40B4-BE49-F238E27FC236}">
                    <a16:creationId xmlns:a16="http://schemas.microsoft.com/office/drawing/2014/main" id="{CED71D8C-5E19-8641-AD56-FF7AEB9874FE}"/>
                  </a:ext>
                </a:extLst>
              </p:cNvPr>
              <p:cNvSpPr txBox="1"/>
              <p:nvPr/>
            </p:nvSpPr>
            <p:spPr>
              <a:xfrm>
                <a:off x="244810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Pietra miliare 4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6" name="Text Box 23">
                <a:extLst>
                  <a:ext uri="{FF2B5EF4-FFF2-40B4-BE49-F238E27FC236}">
                    <a16:creationId xmlns:a16="http://schemas.microsoft.com/office/drawing/2014/main" id="{16AE4205-9E09-AD42-A18E-E1D15993B0BB}"/>
                  </a:ext>
                </a:extLst>
              </p:cNvPr>
              <p:cNvSpPr txBox="1"/>
              <p:nvPr/>
            </p:nvSpPr>
            <p:spPr>
              <a:xfrm>
                <a:off x="409553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Pietra miliare 6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7" name="Text Box 23">
                <a:extLst>
                  <a:ext uri="{FF2B5EF4-FFF2-40B4-BE49-F238E27FC236}">
                    <a16:creationId xmlns:a16="http://schemas.microsoft.com/office/drawing/2014/main" id="{BDB7390B-DAD5-7742-BB8E-885630444522}"/>
                  </a:ext>
                </a:extLst>
              </p:cNvPr>
              <p:cNvSpPr txBox="1"/>
              <p:nvPr/>
            </p:nvSpPr>
            <p:spPr>
              <a:xfrm>
                <a:off x="5766007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Pietra miliare 8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8" name="Text Box 23">
                <a:extLst>
                  <a:ext uri="{FF2B5EF4-FFF2-40B4-BE49-F238E27FC236}">
                    <a16:creationId xmlns:a16="http://schemas.microsoft.com/office/drawing/2014/main" id="{79ECD1C1-360C-414F-A099-05010F705D8F}"/>
                  </a:ext>
                </a:extLst>
              </p:cNvPr>
              <p:cNvSpPr txBox="1"/>
              <p:nvPr/>
            </p:nvSpPr>
            <p:spPr>
              <a:xfrm>
                <a:off x="7459519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Pietra miliare 10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</p:grpSp>
      </p:grpSp>
      <p:sp>
        <p:nvSpPr>
          <p:cNvPr id="129" name="Subtitle 2">
            <a:extLst>
              <a:ext uri="{FF2B5EF4-FFF2-40B4-BE49-F238E27FC236}">
                <a16:creationId xmlns:a16="http://schemas.microsoft.com/office/drawing/2014/main" id="{DF229E66-3B55-334E-B6C9-6A89FBEFF634}"/>
              </a:ext>
            </a:extLst>
          </p:cNvPr>
          <p:cNvSpPr txBox="1">
            <a:spLocks/>
          </p:cNvSpPr>
          <p:nvPr/>
        </p:nvSpPr>
        <p:spPr>
          <a:xfrm>
            <a:off x="35760" y="3294855"/>
            <a:ext cx="4826000" cy="371739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sz="18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CRONOLOGIA EFFETTIVA DEL PROGETTO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D20567A-AA45-7D4C-9F79-A2E01D1F1DC1}"/>
              </a:ext>
            </a:extLst>
          </p:cNvPr>
          <p:cNvCxnSpPr/>
          <p:nvPr/>
        </p:nvCxnSpPr>
        <p:spPr>
          <a:xfrm>
            <a:off x="0" y="3256547"/>
            <a:ext cx="12192000" cy="0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801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PRESTAZIONI DI QUALITÀ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538857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71991"/>
            <a:ext cx="5101389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OBIETTIVO INIZIALE PER GLI STANDARD DI QUALITÀ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CDBA874-1CA9-3747-A12A-9D2529F9A1F9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1992646"/>
          <a:ext cx="11934705" cy="27007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2700755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4" name="Subtitle 2">
            <a:extLst>
              <a:ext uri="{FF2B5EF4-FFF2-40B4-BE49-F238E27FC236}">
                <a16:creationId xmlns:a16="http://schemas.microsoft.com/office/drawing/2014/main" id="{1E3E23E8-FF7D-E348-B6D6-E12595B1F069}"/>
              </a:ext>
            </a:extLst>
          </p:cNvPr>
          <p:cNvSpPr txBox="1">
            <a:spLocks/>
          </p:cNvSpPr>
          <p:nvPr/>
        </p:nvSpPr>
        <p:spPr>
          <a:xfrm>
            <a:off x="0" y="1625781"/>
            <a:ext cx="4854388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KPI PER MISURARE IL SUCCESSO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93A131C-8E8A-1B42-9475-0DCE20A688E3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5303628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5" name="Subtitle 2">
            <a:extLst>
              <a:ext uri="{FF2B5EF4-FFF2-40B4-BE49-F238E27FC236}">
                <a16:creationId xmlns:a16="http://schemas.microsoft.com/office/drawing/2014/main" id="{483D6338-DB78-1443-A240-DE960A814336}"/>
              </a:ext>
            </a:extLst>
          </p:cNvPr>
          <p:cNvSpPr txBox="1">
            <a:spLocks/>
          </p:cNvSpPr>
          <p:nvPr/>
        </p:nvSpPr>
        <p:spPr>
          <a:xfrm>
            <a:off x="0" y="4923509"/>
            <a:ext cx="3079065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RISULTATO EFFETTIVO</a:t>
            </a:r>
          </a:p>
        </p:txBody>
      </p:sp>
    </p:spTree>
    <p:extLst>
      <p:ext uri="{BB962C8B-B14F-4D97-AF65-F5344CB8AC3E}">
        <p14:creationId xmlns:p14="http://schemas.microsoft.com/office/powerpoint/2010/main" val="2873583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ANDAMENTO DEL BILANCIO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237798" y="113047"/>
            <a:ext cx="5101389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OBIETTIVI DI COSTO ORIGINALI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E7487830-CA69-E24D-8024-54A0C8572FCE}"/>
              </a:ext>
            </a:extLst>
          </p:cNvPr>
          <p:cNvSpPr txBox="1">
            <a:spLocks/>
          </p:cNvSpPr>
          <p:nvPr/>
        </p:nvSpPr>
        <p:spPr>
          <a:xfrm>
            <a:off x="6427691" y="81327"/>
            <a:ext cx="5101389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SPESE DI BILANCIO EFFETTIVE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AE916EFE-22B4-2E4C-8C97-72C11A802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865225"/>
              </p:ext>
            </p:extLst>
          </p:nvPr>
        </p:nvGraphicFramePr>
        <p:xfrm>
          <a:off x="237798" y="538857"/>
          <a:ext cx="5369626" cy="5552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7037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1882589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2869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VOCE DI BILANCIO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COSTI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1941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0782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3070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5235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50045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6181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TOTALE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470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B176FE19-91EE-F84A-9289-37426A17DA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07210"/>
              </p:ext>
            </p:extLst>
          </p:nvPr>
        </p:nvGraphicFramePr>
        <p:xfrm>
          <a:off x="6463785" y="538857"/>
          <a:ext cx="5369626" cy="5552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7037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1882589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2869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VOCE DI BILANCIO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COSTI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1941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0782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3070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5235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50045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6181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TOTALE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539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PIANO DI PROGETTO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750083"/>
              </p:ext>
            </p:extLst>
          </p:nvPr>
        </p:nvGraphicFramePr>
        <p:xfrm>
          <a:off x="130335" y="55230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85438"/>
            <a:ext cx="6979024" cy="372444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sz="1800" dirty="0">
                <a:latin typeface="Century Gothic" panose="020B0502020202020204" pitchFamily="34" charset="0"/>
              </a:rPr>
              <a:t>Il piano è stato chiaramente definito e comunicato? </a:t>
            </a:r>
            <a:endParaRPr lang="en-US" sz="1800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192704"/>
              </p:ext>
            </p:extLst>
          </p:nvPr>
        </p:nvGraphicFramePr>
        <p:xfrm>
          <a:off x="130335" y="256936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202499"/>
            <a:ext cx="6979024" cy="372444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sz="1800" dirty="0">
                <a:latin typeface="Century Gothic" panose="020B0502020202020204" pitchFamily="34" charset="0"/>
              </a:rPr>
              <a:t>Era il piano giusto per questo progetto? </a:t>
            </a:r>
            <a:endParaRPr lang="en-US" sz="1800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789849"/>
              </p:ext>
            </p:extLst>
          </p:nvPr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179216"/>
            <a:ext cx="6979024" cy="410275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1800" dirty="0">
                <a:latin typeface="Century Gothic" panose="020B0502020202020204" pitchFamily="34" charset="0"/>
              </a:rPr>
              <a:t>Cosa si sarebbe potuto migliorare?</a:t>
            </a:r>
          </a:p>
        </p:txBody>
      </p:sp>
    </p:spTree>
    <p:extLst>
      <p:ext uri="{BB962C8B-B14F-4D97-AF65-F5344CB8AC3E}">
        <p14:creationId xmlns:p14="http://schemas.microsoft.com/office/powerpoint/2010/main" val="2505396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3066DCD-31D9-1940-8CB0-FE9C2DAAA120}"/>
              </a:ext>
            </a:extLst>
          </p:cNvPr>
          <p:cNvSpPr txBox="1"/>
          <p:nvPr/>
        </p:nvSpPr>
        <p:spPr>
          <a:xfrm>
            <a:off x="0" y="2891116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" sz="7200" dirty="0">
                <a:solidFill>
                  <a:schemeClr val="tx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COSA È ANDATO BENE</a:t>
            </a:r>
          </a:p>
        </p:txBody>
      </p:sp>
    </p:spTree>
    <p:extLst>
      <p:ext uri="{BB962C8B-B14F-4D97-AF65-F5344CB8AC3E}">
        <p14:creationId xmlns:p14="http://schemas.microsoft.com/office/powerpoint/2010/main" val="3542638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COSA È ANDATO BENE?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55230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71991"/>
            <a:ext cx="6979024" cy="39963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dirty="0">
                <a:latin typeface="Century Gothic" panose="020B0502020202020204" pitchFamily="34" charset="0"/>
              </a:rPr>
              <a:t>Punti di forza del team di progetto: </a:t>
            </a:r>
            <a:endParaRPr lang="en-US" sz="1800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256936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202499"/>
            <a:ext cx="6979024" cy="39963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it" dirty="0">
                <a:latin typeface="Century Gothic" panose="020B0502020202020204" pitchFamily="34" charset="0"/>
              </a:rPr>
              <a:t>Relazione con il cliente: </a:t>
            </a:r>
            <a:endParaRPr lang="en-US" sz="1800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098534"/>
            <a:ext cx="6979024" cy="52069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dirty="0">
                <a:latin typeface="Century Gothic" panose="020B0502020202020204" pitchFamily="34" charset="0"/>
              </a:rPr>
              <a:t>Processi che hanno funzionato bene: </a:t>
            </a:r>
          </a:p>
        </p:txBody>
      </p:sp>
    </p:spTree>
    <p:extLst>
      <p:ext uri="{BB962C8B-B14F-4D97-AF65-F5344CB8AC3E}">
        <p14:creationId xmlns:p14="http://schemas.microsoft.com/office/powerpoint/2010/main" val="38323451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Postmortem-Template_Powerpoint" id="{7311DD99-82AB-9943-A297-BA758AC8A205}" vid="{780E3C7B-C496-C744-B5E5-F25F2A3F41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IC-Project-Postmortem-Template_Powerpoint</Template>
  <TotalTime>5</TotalTime>
  <Words>518</Words>
  <Application>Microsoft Macintosh PowerPoint</Application>
  <PresentationFormat>Widescreen</PresentationFormat>
  <Paragraphs>202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2020-06-12T18:00:34Z</dcterms:created>
  <dcterms:modified xsi:type="dcterms:W3CDTF">2022-06-06T20:02:05Z</dcterms:modified>
</cp:coreProperties>
</file>