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54" r:id="rId3"/>
    <p:sldId id="352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4CEDF0"/>
    <a:srgbClr val="F7F9FB"/>
    <a:srgbClr val="FFDE4C"/>
    <a:srgbClr val="F0A622"/>
    <a:srgbClr val="EAEEF3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0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1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ROADMAP PER PIÙ PROGETTI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ROADMAP DEL PROGETTO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31F90DC4-34A3-A145-AB1A-C09C97CCC7B2}"/>
              </a:ext>
            </a:extLst>
          </p:cNvPr>
          <p:cNvSpPr/>
          <p:nvPr/>
        </p:nvSpPr>
        <p:spPr>
          <a:xfrm>
            <a:off x="6969201" y="833894"/>
            <a:ext cx="457200" cy="32004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9828DEEB-9DEC-BC41-BB04-0F725319529E}"/>
              </a:ext>
            </a:extLst>
          </p:cNvPr>
          <p:cNvSpPr/>
          <p:nvPr/>
        </p:nvSpPr>
        <p:spPr>
          <a:xfrm>
            <a:off x="3276035" y="833894"/>
            <a:ext cx="457200" cy="320040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B0D3FA7E-94BF-1A4D-AC12-93C78043AA9A}"/>
              </a:ext>
            </a:extLst>
          </p:cNvPr>
          <p:cNvSpPr/>
          <p:nvPr/>
        </p:nvSpPr>
        <p:spPr>
          <a:xfrm>
            <a:off x="8682434" y="833894"/>
            <a:ext cx="457200" cy="32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A31AC433-9D00-2748-BB51-6C55D9A45895}"/>
              </a:ext>
            </a:extLst>
          </p:cNvPr>
          <p:cNvSpPr/>
          <p:nvPr/>
        </p:nvSpPr>
        <p:spPr>
          <a:xfrm>
            <a:off x="10395667" y="833894"/>
            <a:ext cx="457200" cy="320040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6400F283-9CAE-C843-A704-B795FC8E055A}"/>
              </a:ext>
            </a:extLst>
          </p:cNvPr>
          <p:cNvSpPr/>
          <p:nvPr/>
        </p:nvSpPr>
        <p:spPr>
          <a:xfrm>
            <a:off x="4989268" y="833894"/>
            <a:ext cx="457200" cy="32004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87DAD5A4-0BA0-1442-83D7-B152C5CF51A7}"/>
              </a:ext>
            </a:extLst>
          </p:cNvPr>
          <p:cNvSpPr/>
          <p:nvPr/>
        </p:nvSpPr>
        <p:spPr>
          <a:xfrm>
            <a:off x="1562802" y="833894"/>
            <a:ext cx="457200" cy="320040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5" name="TextBox 1">
            <a:extLst>
              <a:ext uri="{FF2B5EF4-FFF2-40B4-BE49-F238E27FC236}">
                <a16:creationId xmlns:a16="http://schemas.microsoft.com/office/drawing/2014/main" id="{FAB1ADFC-3521-9047-BEDB-1EFAA9534DFB}"/>
              </a:ext>
            </a:extLst>
          </p:cNvPr>
          <p:cNvSpPr txBox="1"/>
          <p:nvPr/>
        </p:nvSpPr>
        <p:spPr>
          <a:xfrm>
            <a:off x="2045402" y="859546"/>
            <a:ext cx="905504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PIANIFICAZIONE</a:t>
            </a:r>
          </a:p>
        </p:txBody>
      </p:sp>
      <p:sp>
        <p:nvSpPr>
          <p:cNvPr id="76" name="TextBox 40">
            <a:extLst>
              <a:ext uri="{FF2B5EF4-FFF2-40B4-BE49-F238E27FC236}">
                <a16:creationId xmlns:a16="http://schemas.microsoft.com/office/drawing/2014/main" id="{B7B4AAB0-CEFF-8142-803B-B719C87FA0B7}"/>
              </a:ext>
            </a:extLst>
          </p:cNvPr>
          <p:cNvSpPr txBox="1"/>
          <p:nvPr/>
        </p:nvSpPr>
        <p:spPr>
          <a:xfrm>
            <a:off x="7472570" y="859546"/>
            <a:ext cx="94250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VARATA</a:t>
            </a:r>
          </a:p>
        </p:txBody>
      </p:sp>
      <p:sp>
        <p:nvSpPr>
          <p:cNvPr id="77" name="TextBox 41">
            <a:extLst>
              <a:ext uri="{FF2B5EF4-FFF2-40B4-BE49-F238E27FC236}">
                <a16:creationId xmlns:a16="http://schemas.microsoft.com/office/drawing/2014/main" id="{7559C27F-7953-2C40-A6F0-B45DFEEFDAFB}"/>
              </a:ext>
            </a:extLst>
          </p:cNvPr>
          <p:cNvSpPr txBox="1"/>
          <p:nvPr/>
        </p:nvSpPr>
        <p:spPr>
          <a:xfrm>
            <a:off x="3749904" y="859546"/>
            <a:ext cx="94378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APPROVATO</a:t>
            </a:r>
          </a:p>
        </p:txBody>
      </p:sp>
      <p:sp>
        <p:nvSpPr>
          <p:cNvPr id="78" name="TextBox 42">
            <a:extLst>
              <a:ext uri="{FF2B5EF4-FFF2-40B4-BE49-F238E27FC236}">
                <a16:creationId xmlns:a16="http://schemas.microsoft.com/office/drawing/2014/main" id="{56BCA16C-8833-F14E-8BA0-E4BD774D6714}"/>
              </a:ext>
            </a:extLst>
          </p:cNvPr>
          <p:cNvSpPr txBox="1"/>
          <p:nvPr/>
        </p:nvSpPr>
        <p:spPr>
          <a:xfrm>
            <a:off x="9189510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ALTRO</a:t>
            </a:r>
          </a:p>
        </p:txBody>
      </p:sp>
      <p:sp>
        <p:nvSpPr>
          <p:cNvPr id="79" name="TextBox 43">
            <a:extLst>
              <a:ext uri="{FF2B5EF4-FFF2-40B4-BE49-F238E27FC236}">
                <a16:creationId xmlns:a16="http://schemas.microsoft.com/office/drawing/2014/main" id="{64C944A2-3290-0341-90F8-2EC6ADD61718}"/>
              </a:ext>
            </a:extLst>
          </p:cNvPr>
          <p:cNvSpPr txBox="1"/>
          <p:nvPr/>
        </p:nvSpPr>
        <p:spPr>
          <a:xfrm>
            <a:off x="5460729" y="859546"/>
            <a:ext cx="118077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SVILUPPO</a:t>
            </a:r>
          </a:p>
        </p:txBody>
      </p:sp>
      <p:sp>
        <p:nvSpPr>
          <p:cNvPr id="80" name="TextBox 44">
            <a:extLst>
              <a:ext uri="{FF2B5EF4-FFF2-40B4-BE49-F238E27FC236}">
                <a16:creationId xmlns:a16="http://schemas.microsoft.com/office/drawing/2014/main" id="{19E3D139-683E-6646-81A5-A387343AE53F}"/>
              </a:ext>
            </a:extLst>
          </p:cNvPr>
          <p:cNvSpPr txBox="1"/>
          <p:nvPr/>
        </p:nvSpPr>
        <p:spPr>
          <a:xfrm>
            <a:off x="10903667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ALTRO</a:t>
            </a:r>
          </a:p>
        </p:txBody>
      </p:sp>
      <p:sp>
        <p:nvSpPr>
          <p:cNvPr id="81" name="TextBox 1">
            <a:extLst>
              <a:ext uri="{FF2B5EF4-FFF2-40B4-BE49-F238E27FC236}">
                <a16:creationId xmlns:a16="http://schemas.microsoft.com/office/drawing/2014/main" id="{5F273484-6F9F-024E-8D68-4F18E4FF79DE}"/>
              </a:ext>
            </a:extLst>
          </p:cNvPr>
          <p:cNvSpPr txBox="1"/>
          <p:nvPr/>
        </p:nvSpPr>
        <p:spPr>
          <a:xfrm>
            <a:off x="296858" y="839668"/>
            <a:ext cx="1125629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CHIAVE DI STATO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D9C78FF-819B-EE4B-8272-5ADDFD77B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620441"/>
              </p:ext>
            </p:extLst>
          </p:nvPr>
        </p:nvGraphicFramePr>
        <p:xfrm>
          <a:off x="337266" y="1665642"/>
          <a:ext cx="11628780" cy="4602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065">
                  <a:extLst>
                    <a:ext uri="{9D8B030D-6E8A-4147-A177-3AD203B41FA5}">
                      <a16:colId xmlns:a16="http://schemas.microsoft.com/office/drawing/2014/main" val="24046217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361054429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0023117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93557672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9134736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68762496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42541860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472160227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48537153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593893161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5888041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222452822"/>
                    </a:ext>
                  </a:extLst>
                </a:gridCol>
              </a:tblGrid>
              <a:tr h="28780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Q3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>
                          <a:effectLst/>
                          <a:latin typeface="Century Gothic" panose="020B0502020202020204" pitchFamily="34" charset="0"/>
                        </a:rPr>
                        <a:t>20XX - Q4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Q1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Q2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3609"/>
                  </a:ext>
                </a:extLst>
              </a:tr>
              <a:tr h="327048"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LUG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SETTEMBRE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Strumento pTOM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GIOVANNA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GUASTARE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APR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MAGGIO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GIU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33463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it" sz="1200" u="none" strike="noStrike" dirty="0">
                          <a:effectLst/>
                          <a:latin typeface="Century Gothic" panose="020B0502020202020204" pitchFamily="34" charset="0"/>
                        </a:rPr>
                        <a:t>PROGETTO 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306491921"/>
                  </a:ext>
                </a:extLst>
              </a:tr>
              <a:tr h="17191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9575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PROGETTO 2</a:t>
                      </a: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741764734"/>
                  </a:ext>
                </a:extLst>
              </a:tr>
              <a:tr h="1797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356442"/>
                  </a:ext>
                </a:extLst>
              </a:tr>
            </a:tbl>
          </a:graphicData>
        </a:graphic>
      </p:graphicFrame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6769D3F1-B7C6-9D4B-8AA1-88D83569F980}"/>
              </a:ext>
            </a:extLst>
          </p:cNvPr>
          <p:cNvSpPr/>
          <p:nvPr/>
        </p:nvSpPr>
        <p:spPr>
          <a:xfrm>
            <a:off x="668020" y="2794755"/>
            <a:ext cx="179070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FC8CF580-20B1-194B-BDEC-541CC2B3EC4C}"/>
              </a:ext>
            </a:extLst>
          </p:cNvPr>
          <p:cNvSpPr/>
          <p:nvPr/>
        </p:nvSpPr>
        <p:spPr>
          <a:xfrm>
            <a:off x="2631440" y="2794755"/>
            <a:ext cx="980440" cy="301752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87769A52-A447-3040-9FEA-C7D29C72699C}"/>
              </a:ext>
            </a:extLst>
          </p:cNvPr>
          <p:cNvSpPr/>
          <p:nvPr/>
        </p:nvSpPr>
        <p:spPr>
          <a:xfrm>
            <a:off x="3954780" y="3293006"/>
            <a:ext cx="1948180" cy="301752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86" name="Rounded Rectangle 85">
            <a:extLst>
              <a:ext uri="{FF2B5EF4-FFF2-40B4-BE49-F238E27FC236}">
                <a16:creationId xmlns:a16="http://schemas.microsoft.com/office/drawing/2014/main" id="{60572C2C-A51A-864F-876E-FABD7E3805F7}"/>
              </a:ext>
            </a:extLst>
          </p:cNvPr>
          <p:cNvSpPr/>
          <p:nvPr/>
        </p:nvSpPr>
        <p:spPr>
          <a:xfrm>
            <a:off x="7625080" y="2794755"/>
            <a:ext cx="1043940" cy="3017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87" name="Rounded Rectangle 86">
            <a:extLst>
              <a:ext uri="{FF2B5EF4-FFF2-40B4-BE49-F238E27FC236}">
                <a16:creationId xmlns:a16="http://schemas.microsoft.com/office/drawing/2014/main" id="{C1DBF682-1086-E84E-BF26-B95DE492FD62}"/>
              </a:ext>
            </a:extLst>
          </p:cNvPr>
          <p:cNvSpPr/>
          <p:nvPr/>
        </p:nvSpPr>
        <p:spPr>
          <a:xfrm>
            <a:off x="2976880" y="4685771"/>
            <a:ext cx="6347460" cy="301752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79664B62-5A0F-7E44-BF2B-CA4A67CE97F4}"/>
              </a:ext>
            </a:extLst>
          </p:cNvPr>
          <p:cNvSpPr/>
          <p:nvPr/>
        </p:nvSpPr>
        <p:spPr>
          <a:xfrm>
            <a:off x="4137660" y="5325851"/>
            <a:ext cx="1562100" cy="3017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6ACB3173-54E7-2249-BC2A-97F1438999D3}"/>
              </a:ext>
            </a:extLst>
          </p:cNvPr>
          <p:cNvSpPr/>
          <p:nvPr/>
        </p:nvSpPr>
        <p:spPr>
          <a:xfrm>
            <a:off x="807720" y="5315691"/>
            <a:ext cx="315976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067ABB2B-6423-5249-8CEB-B20258D1A8E0}"/>
              </a:ext>
            </a:extLst>
          </p:cNvPr>
          <p:cNvSpPr/>
          <p:nvPr/>
        </p:nvSpPr>
        <p:spPr>
          <a:xfrm>
            <a:off x="3670300" y="2794345"/>
            <a:ext cx="3843134" cy="302573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91" name="Rounded Rectangle 90">
            <a:extLst>
              <a:ext uri="{FF2B5EF4-FFF2-40B4-BE49-F238E27FC236}">
                <a16:creationId xmlns:a16="http://schemas.microsoft.com/office/drawing/2014/main" id="{64A22C00-C32F-6545-B7D3-A1D4C083B8A7}"/>
              </a:ext>
            </a:extLst>
          </p:cNvPr>
          <p:cNvSpPr/>
          <p:nvPr/>
        </p:nvSpPr>
        <p:spPr>
          <a:xfrm>
            <a:off x="8006080" y="3752746"/>
            <a:ext cx="194818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93" name="Rounded Rectangle 92">
            <a:extLst>
              <a:ext uri="{FF2B5EF4-FFF2-40B4-BE49-F238E27FC236}">
                <a16:creationId xmlns:a16="http://schemas.microsoft.com/office/drawing/2014/main" id="{0B7B20AC-F97A-084D-B612-F9C7DE74F8A2}"/>
              </a:ext>
            </a:extLst>
          </p:cNvPr>
          <p:cNvSpPr/>
          <p:nvPr/>
        </p:nvSpPr>
        <p:spPr>
          <a:xfrm>
            <a:off x="8188960" y="5785591"/>
            <a:ext cx="156210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1FB2EA0C-093E-FC40-B2BA-C04A7973FAAB}"/>
              </a:ext>
            </a:extLst>
          </p:cNvPr>
          <p:cNvSpPr/>
          <p:nvPr/>
        </p:nvSpPr>
        <p:spPr>
          <a:xfrm>
            <a:off x="7721600" y="3254906"/>
            <a:ext cx="3802380" cy="301752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38" name="Left-Right Arrow 37">
            <a:extLst>
              <a:ext uri="{FF2B5EF4-FFF2-40B4-BE49-F238E27FC236}">
                <a16:creationId xmlns:a16="http://schemas.microsoft.com/office/drawing/2014/main" id="{D057D81B-1962-4243-A112-F1B138DB4200}"/>
              </a:ext>
            </a:extLst>
          </p:cNvPr>
          <p:cNvSpPr/>
          <p:nvPr/>
        </p:nvSpPr>
        <p:spPr>
          <a:xfrm>
            <a:off x="3347976" y="1312007"/>
            <a:ext cx="274320" cy="274320"/>
          </a:xfrm>
          <a:prstGeom prst="leftRightArrow">
            <a:avLst/>
          </a:prstGeom>
          <a:solidFill>
            <a:srgbClr val="A799DD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9" name="Down Arrow 38">
            <a:extLst>
              <a:ext uri="{FF2B5EF4-FFF2-40B4-BE49-F238E27FC236}">
                <a16:creationId xmlns:a16="http://schemas.microsoft.com/office/drawing/2014/main" id="{9BDC0FB2-D9FC-804E-8FC9-92737EC82749}"/>
              </a:ext>
            </a:extLst>
          </p:cNvPr>
          <p:cNvSpPr/>
          <p:nvPr/>
        </p:nvSpPr>
        <p:spPr>
          <a:xfrm>
            <a:off x="5061209" y="1312007"/>
            <a:ext cx="274320" cy="274320"/>
          </a:xfrm>
          <a:prstGeom prst="downArrow">
            <a:avLst/>
          </a:prstGeom>
          <a:solidFill>
            <a:srgbClr val="6CD5FC"/>
          </a:solidFill>
          <a:ln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0" name="Up Arrow 39">
            <a:extLst>
              <a:ext uri="{FF2B5EF4-FFF2-40B4-BE49-F238E27FC236}">
                <a16:creationId xmlns:a16="http://schemas.microsoft.com/office/drawing/2014/main" id="{6D0BB97E-5051-774F-9549-B8FA60773B3C}"/>
              </a:ext>
            </a:extLst>
          </p:cNvPr>
          <p:cNvSpPr/>
          <p:nvPr/>
        </p:nvSpPr>
        <p:spPr>
          <a:xfrm>
            <a:off x="1634743" y="1312007"/>
            <a:ext cx="274320" cy="274320"/>
          </a:xfrm>
          <a:prstGeom prst="upArrow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1" name="TextBox 45">
            <a:extLst>
              <a:ext uri="{FF2B5EF4-FFF2-40B4-BE49-F238E27FC236}">
                <a16:creationId xmlns:a16="http://schemas.microsoft.com/office/drawing/2014/main" id="{70179B2B-22F5-3849-ACAD-3B90D7D7D617}"/>
              </a:ext>
            </a:extLst>
          </p:cNvPr>
          <p:cNvSpPr txBox="1"/>
          <p:nvPr/>
        </p:nvSpPr>
        <p:spPr>
          <a:xfrm>
            <a:off x="2015743" y="1312259"/>
            <a:ext cx="53232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ALTO</a:t>
            </a:r>
          </a:p>
        </p:txBody>
      </p:sp>
      <p:sp>
        <p:nvSpPr>
          <p:cNvPr id="42" name="TextBox 46">
            <a:extLst>
              <a:ext uri="{FF2B5EF4-FFF2-40B4-BE49-F238E27FC236}">
                <a16:creationId xmlns:a16="http://schemas.microsoft.com/office/drawing/2014/main" id="{FF27281E-E365-CF4F-B443-A1393D93D1F0}"/>
              </a:ext>
            </a:extLst>
          </p:cNvPr>
          <p:cNvSpPr txBox="1"/>
          <p:nvPr/>
        </p:nvSpPr>
        <p:spPr>
          <a:xfrm>
            <a:off x="3720245" y="1312259"/>
            <a:ext cx="74879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MEDIO</a:t>
            </a:r>
          </a:p>
        </p:txBody>
      </p:sp>
      <p:sp>
        <p:nvSpPr>
          <p:cNvPr id="43" name="TextBox 47">
            <a:extLst>
              <a:ext uri="{FF2B5EF4-FFF2-40B4-BE49-F238E27FC236}">
                <a16:creationId xmlns:a16="http://schemas.microsoft.com/office/drawing/2014/main" id="{932C7841-FD64-174C-90A4-91FEB82D1D7B}"/>
              </a:ext>
            </a:extLst>
          </p:cNvPr>
          <p:cNvSpPr txBox="1"/>
          <p:nvPr/>
        </p:nvSpPr>
        <p:spPr>
          <a:xfrm>
            <a:off x="5431070" y="1312259"/>
            <a:ext cx="507831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BASSO</a:t>
            </a:r>
          </a:p>
        </p:txBody>
      </p:sp>
      <p:sp>
        <p:nvSpPr>
          <p:cNvPr id="44" name="TextBox 48">
            <a:extLst>
              <a:ext uri="{FF2B5EF4-FFF2-40B4-BE49-F238E27FC236}">
                <a16:creationId xmlns:a16="http://schemas.microsoft.com/office/drawing/2014/main" id="{9220F1C4-8047-CF43-A8F5-20AB6A57E24B}"/>
              </a:ext>
            </a:extLst>
          </p:cNvPr>
          <p:cNvSpPr txBox="1"/>
          <p:nvPr/>
        </p:nvSpPr>
        <p:spPr>
          <a:xfrm>
            <a:off x="275843" y="1299559"/>
            <a:ext cx="1063753" cy="31239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LIVELLO DI RISCHIO</a:t>
            </a:r>
          </a:p>
        </p:txBody>
      </p:sp>
      <p:sp>
        <p:nvSpPr>
          <p:cNvPr id="45" name="Left-Right Arrow 44">
            <a:extLst>
              <a:ext uri="{FF2B5EF4-FFF2-40B4-BE49-F238E27FC236}">
                <a16:creationId xmlns:a16="http://schemas.microsoft.com/office/drawing/2014/main" id="{C2A61C26-4588-D743-BEAF-9BD00E9B61F4}"/>
              </a:ext>
            </a:extLst>
          </p:cNvPr>
          <p:cNvSpPr/>
          <p:nvPr/>
        </p:nvSpPr>
        <p:spPr>
          <a:xfrm>
            <a:off x="7152081" y="2794345"/>
            <a:ext cx="274320" cy="274320"/>
          </a:xfrm>
          <a:prstGeom prst="leftRightArrow">
            <a:avLst/>
          </a:prstGeom>
          <a:solidFill>
            <a:srgbClr val="A799DD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6" name="Down Arrow 45">
            <a:extLst>
              <a:ext uri="{FF2B5EF4-FFF2-40B4-BE49-F238E27FC236}">
                <a16:creationId xmlns:a16="http://schemas.microsoft.com/office/drawing/2014/main" id="{21EA8A3A-AFC5-474F-962A-F5A33829A442}"/>
              </a:ext>
            </a:extLst>
          </p:cNvPr>
          <p:cNvSpPr/>
          <p:nvPr/>
        </p:nvSpPr>
        <p:spPr>
          <a:xfrm>
            <a:off x="5586053" y="3305043"/>
            <a:ext cx="274320" cy="274320"/>
          </a:xfrm>
          <a:prstGeom prst="downArrow">
            <a:avLst/>
          </a:prstGeom>
          <a:solidFill>
            <a:srgbClr val="6CD5FC"/>
          </a:solidFill>
          <a:ln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7" name="Up Arrow 46">
            <a:extLst>
              <a:ext uri="{FF2B5EF4-FFF2-40B4-BE49-F238E27FC236}">
                <a16:creationId xmlns:a16="http://schemas.microsoft.com/office/drawing/2014/main" id="{CD83E682-2D1E-C041-81AB-4F8C23B9A461}"/>
              </a:ext>
            </a:extLst>
          </p:cNvPr>
          <p:cNvSpPr/>
          <p:nvPr/>
        </p:nvSpPr>
        <p:spPr>
          <a:xfrm>
            <a:off x="2150244" y="2795395"/>
            <a:ext cx="274320" cy="274320"/>
          </a:xfrm>
          <a:prstGeom prst="upArrow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ROADMAP PER PIÙ PROGETTI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ROADMAP DEL PROGETTO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31F90DC4-34A3-A145-AB1A-C09C97CCC7B2}"/>
              </a:ext>
            </a:extLst>
          </p:cNvPr>
          <p:cNvSpPr/>
          <p:nvPr/>
        </p:nvSpPr>
        <p:spPr>
          <a:xfrm>
            <a:off x="6969201" y="833894"/>
            <a:ext cx="457200" cy="32004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9828DEEB-9DEC-BC41-BB04-0F725319529E}"/>
              </a:ext>
            </a:extLst>
          </p:cNvPr>
          <p:cNvSpPr/>
          <p:nvPr/>
        </p:nvSpPr>
        <p:spPr>
          <a:xfrm>
            <a:off x="3276035" y="833894"/>
            <a:ext cx="457200" cy="320040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B0D3FA7E-94BF-1A4D-AC12-93C78043AA9A}"/>
              </a:ext>
            </a:extLst>
          </p:cNvPr>
          <p:cNvSpPr/>
          <p:nvPr/>
        </p:nvSpPr>
        <p:spPr>
          <a:xfrm>
            <a:off x="8682434" y="833894"/>
            <a:ext cx="457200" cy="32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A31AC433-9D00-2748-BB51-6C55D9A45895}"/>
              </a:ext>
            </a:extLst>
          </p:cNvPr>
          <p:cNvSpPr/>
          <p:nvPr/>
        </p:nvSpPr>
        <p:spPr>
          <a:xfrm>
            <a:off x="10395667" y="833894"/>
            <a:ext cx="457200" cy="320040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6400F283-9CAE-C843-A704-B795FC8E055A}"/>
              </a:ext>
            </a:extLst>
          </p:cNvPr>
          <p:cNvSpPr/>
          <p:nvPr/>
        </p:nvSpPr>
        <p:spPr>
          <a:xfrm>
            <a:off x="4989268" y="833894"/>
            <a:ext cx="457200" cy="32004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87DAD5A4-0BA0-1442-83D7-B152C5CF51A7}"/>
              </a:ext>
            </a:extLst>
          </p:cNvPr>
          <p:cNvSpPr/>
          <p:nvPr/>
        </p:nvSpPr>
        <p:spPr>
          <a:xfrm>
            <a:off x="1562802" y="833894"/>
            <a:ext cx="457200" cy="320040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5" name="TextBox 1">
            <a:extLst>
              <a:ext uri="{FF2B5EF4-FFF2-40B4-BE49-F238E27FC236}">
                <a16:creationId xmlns:a16="http://schemas.microsoft.com/office/drawing/2014/main" id="{FAB1ADFC-3521-9047-BEDB-1EFAA9534DFB}"/>
              </a:ext>
            </a:extLst>
          </p:cNvPr>
          <p:cNvSpPr txBox="1"/>
          <p:nvPr/>
        </p:nvSpPr>
        <p:spPr>
          <a:xfrm>
            <a:off x="2045402" y="859546"/>
            <a:ext cx="905504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PIANIFICAZIONE</a:t>
            </a:r>
          </a:p>
        </p:txBody>
      </p:sp>
      <p:sp>
        <p:nvSpPr>
          <p:cNvPr id="76" name="TextBox 40">
            <a:extLst>
              <a:ext uri="{FF2B5EF4-FFF2-40B4-BE49-F238E27FC236}">
                <a16:creationId xmlns:a16="http://schemas.microsoft.com/office/drawing/2014/main" id="{B7B4AAB0-CEFF-8142-803B-B719C87FA0B7}"/>
              </a:ext>
            </a:extLst>
          </p:cNvPr>
          <p:cNvSpPr txBox="1"/>
          <p:nvPr/>
        </p:nvSpPr>
        <p:spPr>
          <a:xfrm>
            <a:off x="7472570" y="859546"/>
            <a:ext cx="94250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VARATA</a:t>
            </a:r>
          </a:p>
        </p:txBody>
      </p:sp>
      <p:sp>
        <p:nvSpPr>
          <p:cNvPr id="77" name="TextBox 41">
            <a:extLst>
              <a:ext uri="{FF2B5EF4-FFF2-40B4-BE49-F238E27FC236}">
                <a16:creationId xmlns:a16="http://schemas.microsoft.com/office/drawing/2014/main" id="{7559C27F-7953-2C40-A6F0-B45DFEEFDAFB}"/>
              </a:ext>
            </a:extLst>
          </p:cNvPr>
          <p:cNvSpPr txBox="1"/>
          <p:nvPr/>
        </p:nvSpPr>
        <p:spPr>
          <a:xfrm>
            <a:off x="3749904" y="859546"/>
            <a:ext cx="94378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APPROVATO</a:t>
            </a:r>
          </a:p>
        </p:txBody>
      </p:sp>
      <p:sp>
        <p:nvSpPr>
          <p:cNvPr id="78" name="TextBox 42">
            <a:extLst>
              <a:ext uri="{FF2B5EF4-FFF2-40B4-BE49-F238E27FC236}">
                <a16:creationId xmlns:a16="http://schemas.microsoft.com/office/drawing/2014/main" id="{56BCA16C-8833-F14E-8BA0-E4BD774D6714}"/>
              </a:ext>
            </a:extLst>
          </p:cNvPr>
          <p:cNvSpPr txBox="1"/>
          <p:nvPr/>
        </p:nvSpPr>
        <p:spPr>
          <a:xfrm>
            <a:off x="9189510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ALTRO</a:t>
            </a:r>
          </a:p>
        </p:txBody>
      </p:sp>
      <p:sp>
        <p:nvSpPr>
          <p:cNvPr id="79" name="TextBox 43">
            <a:extLst>
              <a:ext uri="{FF2B5EF4-FFF2-40B4-BE49-F238E27FC236}">
                <a16:creationId xmlns:a16="http://schemas.microsoft.com/office/drawing/2014/main" id="{64C944A2-3290-0341-90F8-2EC6ADD61718}"/>
              </a:ext>
            </a:extLst>
          </p:cNvPr>
          <p:cNvSpPr txBox="1"/>
          <p:nvPr/>
        </p:nvSpPr>
        <p:spPr>
          <a:xfrm>
            <a:off x="5460729" y="859546"/>
            <a:ext cx="118077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SVILUPPO</a:t>
            </a:r>
          </a:p>
        </p:txBody>
      </p:sp>
      <p:sp>
        <p:nvSpPr>
          <p:cNvPr id="80" name="TextBox 44">
            <a:extLst>
              <a:ext uri="{FF2B5EF4-FFF2-40B4-BE49-F238E27FC236}">
                <a16:creationId xmlns:a16="http://schemas.microsoft.com/office/drawing/2014/main" id="{19E3D139-683E-6646-81A5-A387343AE53F}"/>
              </a:ext>
            </a:extLst>
          </p:cNvPr>
          <p:cNvSpPr txBox="1"/>
          <p:nvPr/>
        </p:nvSpPr>
        <p:spPr>
          <a:xfrm>
            <a:off x="10903667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ALTRO</a:t>
            </a:r>
          </a:p>
        </p:txBody>
      </p:sp>
      <p:sp>
        <p:nvSpPr>
          <p:cNvPr id="81" name="TextBox 1">
            <a:extLst>
              <a:ext uri="{FF2B5EF4-FFF2-40B4-BE49-F238E27FC236}">
                <a16:creationId xmlns:a16="http://schemas.microsoft.com/office/drawing/2014/main" id="{5F273484-6F9F-024E-8D68-4F18E4FF79DE}"/>
              </a:ext>
            </a:extLst>
          </p:cNvPr>
          <p:cNvSpPr txBox="1"/>
          <p:nvPr/>
        </p:nvSpPr>
        <p:spPr>
          <a:xfrm>
            <a:off x="296858" y="839668"/>
            <a:ext cx="1125629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CHIAVE DI STATO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D9C78FF-819B-EE4B-8272-5ADDFD77B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363810"/>
              </p:ext>
            </p:extLst>
          </p:nvPr>
        </p:nvGraphicFramePr>
        <p:xfrm>
          <a:off x="337266" y="1665642"/>
          <a:ext cx="11628780" cy="4602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065">
                  <a:extLst>
                    <a:ext uri="{9D8B030D-6E8A-4147-A177-3AD203B41FA5}">
                      <a16:colId xmlns:a16="http://schemas.microsoft.com/office/drawing/2014/main" val="24046217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361054429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0023117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93557672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9134736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68762496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42541860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472160227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48537153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593893161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5888041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222452822"/>
                    </a:ext>
                  </a:extLst>
                </a:gridCol>
              </a:tblGrid>
              <a:tr h="28780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Q3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>
                          <a:effectLst/>
                          <a:latin typeface="Century Gothic" panose="020B0502020202020204" pitchFamily="34" charset="0"/>
                        </a:rPr>
                        <a:t>20XX - Q4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Q1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Q2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3609"/>
                  </a:ext>
                </a:extLst>
              </a:tr>
              <a:tr h="327048"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LUG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SETTEMBRE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Strumento pTOM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GIOVANNA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GUASTARE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APR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MAGGIO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900" u="none" strike="noStrike" dirty="0">
                          <a:effectLst/>
                          <a:latin typeface="Century Gothic" panose="020B0502020202020204" pitchFamily="34" charset="0"/>
                        </a:rPr>
                        <a:t>GIU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33463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it" sz="1200" u="none" strike="noStrike" dirty="0">
                          <a:effectLst/>
                          <a:latin typeface="Century Gothic" panose="020B0502020202020204" pitchFamily="34" charset="0"/>
                        </a:rPr>
                        <a:t>PROGETTO 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306491921"/>
                  </a:ext>
                </a:extLst>
              </a:tr>
              <a:tr h="17191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9575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PROGETTO 4</a:t>
                      </a: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741764734"/>
                  </a:ext>
                </a:extLst>
              </a:tr>
              <a:tr h="1797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356442"/>
                  </a:ext>
                </a:extLst>
              </a:tr>
            </a:tbl>
          </a:graphicData>
        </a:graphic>
      </p:graphicFrame>
      <p:sp>
        <p:nvSpPr>
          <p:cNvPr id="38" name="Left-Right Arrow 37">
            <a:extLst>
              <a:ext uri="{FF2B5EF4-FFF2-40B4-BE49-F238E27FC236}">
                <a16:creationId xmlns:a16="http://schemas.microsoft.com/office/drawing/2014/main" id="{D057D81B-1962-4243-A112-F1B138DB4200}"/>
              </a:ext>
            </a:extLst>
          </p:cNvPr>
          <p:cNvSpPr/>
          <p:nvPr/>
        </p:nvSpPr>
        <p:spPr>
          <a:xfrm>
            <a:off x="3347976" y="1312007"/>
            <a:ext cx="274320" cy="274320"/>
          </a:xfrm>
          <a:prstGeom prst="leftRightArrow">
            <a:avLst/>
          </a:prstGeom>
          <a:solidFill>
            <a:srgbClr val="A799DD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9" name="Down Arrow 38">
            <a:extLst>
              <a:ext uri="{FF2B5EF4-FFF2-40B4-BE49-F238E27FC236}">
                <a16:creationId xmlns:a16="http://schemas.microsoft.com/office/drawing/2014/main" id="{9BDC0FB2-D9FC-804E-8FC9-92737EC82749}"/>
              </a:ext>
            </a:extLst>
          </p:cNvPr>
          <p:cNvSpPr/>
          <p:nvPr/>
        </p:nvSpPr>
        <p:spPr>
          <a:xfrm>
            <a:off x="5061209" y="1312007"/>
            <a:ext cx="274320" cy="274320"/>
          </a:xfrm>
          <a:prstGeom prst="downArrow">
            <a:avLst/>
          </a:prstGeom>
          <a:solidFill>
            <a:srgbClr val="6CD5FC"/>
          </a:solidFill>
          <a:ln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0" name="Up Arrow 39">
            <a:extLst>
              <a:ext uri="{FF2B5EF4-FFF2-40B4-BE49-F238E27FC236}">
                <a16:creationId xmlns:a16="http://schemas.microsoft.com/office/drawing/2014/main" id="{6D0BB97E-5051-774F-9549-B8FA60773B3C}"/>
              </a:ext>
            </a:extLst>
          </p:cNvPr>
          <p:cNvSpPr/>
          <p:nvPr/>
        </p:nvSpPr>
        <p:spPr>
          <a:xfrm>
            <a:off x="1634743" y="1312007"/>
            <a:ext cx="274320" cy="274320"/>
          </a:xfrm>
          <a:prstGeom prst="upArrow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1" name="TextBox 45">
            <a:extLst>
              <a:ext uri="{FF2B5EF4-FFF2-40B4-BE49-F238E27FC236}">
                <a16:creationId xmlns:a16="http://schemas.microsoft.com/office/drawing/2014/main" id="{70179B2B-22F5-3849-ACAD-3B90D7D7D617}"/>
              </a:ext>
            </a:extLst>
          </p:cNvPr>
          <p:cNvSpPr txBox="1"/>
          <p:nvPr/>
        </p:nvSpPr>
        <p:spPr>
          <a:xfrm>
            <a:off x="2015743" y="1312259"/>
            <a:ext cx="53232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ALTO</a:t>
            </a:r>
          </a:p>
        </p:txBody>
      </p:sp>
      <p:sp>
        <p:nvSpPr>
          <p:cNvPr id="42" name="TextBox 46">
            <a:extLst>
              <a:ext uri="{FF2B5EF4-FFF2-40B4-BE49-F238E27FC236}">
                <a16:creationId xmlns:a16="http://schemas.microsoft.com/office/drawing/2014/main" id="{FF27281E-E365-CF4F-B443-A1393D93D1F0}"/>
              </a:ext>
            </a:extLst>
          </p:cNvPr>
          <p:cNvSpPr txBox="1"/>
          <p:nvPr/>
        </p:nvSpPr>
        <p:spPr>
          <a:xfrm>
            <a:off x="3720245" y="1312259"/>
            <a:ext cx="74879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MEDIO</a:t>
            </a:r>
          </a:p>
        </p:txBody>
      </p:sp>
      <p:sp>
        <p:nvSpPr>
          <p:cNvPr id="43" name="TextBox 47">
            <a:extLst>
              <a:ext uri="{FF2B5EF4-FFF2-40B4-BE49-F238E27FC236}">
                <a16:creationId xmlns:a16="http://schemas.microsoft.com/office/drawing/2014/main" id="{932C7841-FD64-174C-90A4-91FEB82D1D7B}"/>
              </a:ext>
            </a:extLst>
          </p:cNvPr>
          <p:cNvSpPr txBox="1"/>
          <p:nvPr/>
        </p:nvSpPr>
        <p:spPr>
          <a:xfrm>
            <a:off x="5431070" y="1312259"/>
            <a:ext cx="507831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100">
                <a:latin typeface="Century Gothic" panose="020B0502020202020204" pitchFamily="34" charset="0"/>
              </a:rPr>
              <a:t>BASSO</a:t>
            </a:r>
          </a:p>
        </p:txBody>
      </p:sp>
      <p:sp>
        <p:nvSpPr>
          <p:cNvPr id="44" name="TextBox 48">
            <a:extLst>
              <a:ext uri="{FF2B5EF4-FFF2-40B4-BE49-F238E27FC236}">
                <a16:creationId xmlns:a16="http://schemas.microsoft.com/office/drawing/2014/main" id="{9220F1C4-8047-CF43-A8F5-20AB6A57E24B}"/>
              </a:ext>
            </a:extLst>
          </p:cNvPr>
          <p:cNvSpPr txBox="1"/>
          <p:nvPr/>
        </p:nvSpPr>
        <p:spPr>
          <a:xfrm>
            <a:off x="275843" y="1299559"/>
            <a:ext cx="1063753" cy="31239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LIVELLO DI RISCHIO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4A99ECC1-6528-7D4B-AFF3-B29ECEE5D94D}"/>
              </a:ext>
            </a:extLst>
          </p:cNvPr>
          <p:cNvSpPr/>
          <p:nvPr/>
        </p:nvSpPr>
        <p:spPr>
          <a:xfrm>
            <a:off x="2327800" y="2737864"/>
            <a:ext cx="538988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30BE021D-60BE-3442-A979-09628CA40723}"/>
              </a:ext>
            </a:extLst>
          </p:cNvPr>
          <p:cNvSpPr/>
          <p:nvPr/>
        </p:nvSpPr>
        <p:spPr>
          <a:xfrm>
            <a:off x="5678060" y="3235704"/>
            <a:ext cx="1948180" cy="301752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2C795B0C-1004-924E-B0EC-D11F3D647883}"/>
              </a:ext>
            </a:extLst>
          </p:cNvPr>
          <p:cNvSpPr/>
          <p:nvPr/>
        </p:nvSpPr>
        <p:spPr>
          <a:xfrm>
            <a:off x="526940" y="4661358"/>
            <a:ext cx="179070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02A5EB55-005E-BD4D-BA09-F94EEA046054}"/>
              </a:ext>
            </a:extLst>
          </p:cNvPr>
          <p:cNvSpPr/>
          <p:nvPr/>
        </p:nvSpPr>
        <p:spPr>
          <a:xfrm>
            <a:off x="1729409" y="5240478"/>
            <a:ext cx="4103591" cy="3017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09682636-32F0-5849-9CE8-E633B3A261C8}"/>
              </a:ext>
            </a:extLst>
          </p:cNvPr>
          <p:cNvSpPr/>
          <p:nvPr/>
        </p:nvSpPr>
        <p:spPr>
          <a:xfrm>
            <a:off x="6175900" y="5738318"/>
            <a:ext cx="1541780" cy="335280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9D72C04B-A58B-E247-A74E-6F3F2FBC2A10}"/>
              </a:ext>
            </a:extLst>
          </p:cNvPr>
          <p:cNvSpPr/>
          <p:nvPr/>
        </p:nvSpPr>
        <p:spPr>
          <a:xfrm>
            <a:off x="9731900" y="5771846"/>
            <a:ext cx="98044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C641BC51-6BB8-2A49-8598-54E7C7B6A8E7}"/>
              </a:ext>
            </a:extLst>
          </p:cNvPr>
          <p:cNvSpPr/>
          <p:nvPr/>
        </p:nvSpPr>
        <p:spPr>
          <a:xfrm>
            <a:off x="5891420" y="5240478"/>
            <a:ext cx="3802380" cy="301752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7AFF7427-65FF-C34C-A029-B64B264265B5}"/>
              </a:ext>
            </a:extLst>
          </p:cNvPr>
          <p:cNvSpPr/>
          <p:nvPr/>
        </p:nvSpPr>
        <p:spPr>
          <a:xfrm>
            <a:off x="7717680" y="3695444"/>
            <a:ext cx="194818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B042C604-509A-3546-8963-FB1CA348FD79}"/>
              </a:ext>
            </a:extLst>
          </p:cNvPr>
          <p:cNvSpPr/>
          <p:nvPr/>
        </p:nvSpPr>
        <p:spPr>
          <a:xfrm>
            <a:off x="7880240" y="4676598"/>
            <a:ext cx="1854200" cy="301752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323488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fontAlgn="ctr"/>
                      <a:r>
                        <a:rPr lang="i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Inserisci testo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COMMENTI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ple-Project-Roadmap-Template_PowerPoint" id="{9F646557-F572-484C-B312-4C5550118AED}" vid="{4A32EBD8-891C-1343-9B58-9653CB824F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IC-Multiple-Project-Roadmap-Template_PowerPoint</Template>
  <TotalTime>5</TotalTime>
  <Words>277</Words>
  <Application>Microsoft Macintosh PowerPoint</Application>
  <PresentationFormat>Widescreen</PresentationFormat>
  <Paragraphs>138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Alexandra Ragazhinskaya</dc:creator>
  <cp:lastModifiedBy>Jason Flores</cp:lastModifiedBy>
  <cp:revision>2</cp:revision>
  <dcterms:created xsi:type="dcterms:W3CDTF">2021-07-08T17:26:16Z</dcterms:created>
  <dcterms:modified xsi:type="dcterms:W3CDTF">2022-06-06T20:02:09Z</dcterms:modified>
</cp:coreProperties>
</file>