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CE1D02"/>
    <a:srgbClr val="00BD32"/>
    <a:srgbClr val="E3EAF6"/>
    <a:srgbClr val="5B7191"/>
    <a:srgbClr val="CDD5DD"/>
    <a:srgbClr val="74859B"/>
    <a:srgbClr val="C4D2E7"/>
    <a:srgbClr val="5E91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70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0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106E6D4A-76D3-274D-A6DA-C6815A4AD8E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603DE3E8-BB3C-BC44-8A82-9B7EA20FA1F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7500" y="6477000"/>
            <a:ext cx="9785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GRAFICO DEL PERCORSO CRITICO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4026" y="260478"/>
            <a:ext cx="4337060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MODELLO DI GRAFICO PERCORSO CRITICO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B4EF62-323B-A443-84D0-77EE4A144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80967"/>
              </p:ext>
            </p:extLst>
          </p:nvPr>
        </p:nvGraphicFramePr>
        <p:xfrm>
          <a:off x="384026" y="708792"/>
          <a:ext cx="11409952" cy="5547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377">
                  <a:extLst>
                    <a:ext uri="{9D8B030D-6E8A-4147-A177-3AD203B41FA5}">
                      <a16:colId xmlns:a16="http://schemas.microsoft.com/office/drawing/2014/main" val="3079737412"/>
                    </a:ext>
                  </a:extLst>
                </a:gridCol>
                <a:gridCol w="365377">
                  <a:extLst>
                    <a:ext uri="{9D8B030D-6E8A-4147-A177-3AD203B41FA5}">
                      <a16:colId xmlns:a16="http://schemas.microsoft.com/office/drawing/2014/main" val="1409634612"/>
                    </a:ext>
                  </a:extLst>
                </a:gridCol>
                <a:gridCol w="365377">
                  <a:extLst>
                    <a:ext uri="{9D8B030D-6E8A-4147-A177-3AD203B41FA5}">
                      <a16:colId xmlns:a16="http://schemas.microsoft.com/office/drawing/2014/main" val="3739130887"/>
                    </a:ext>
                  </a:extLst>
                </a:gridCol>
                <a:gridCol w="365377">
                  <a:extLst>
                    <a:ext uri="{9D8B030D-6E8A-4147-A177-3AD203B41FA5}">
                      <a16:colId xmlns:a16="http://schemas.microsoft.com/office/drawing/2014/main" val="285789810"/>
                    </a:ext>
                  </a:extLst>
                </a:gridCol>
                <a:gridCol w="365377">
                  <a:extLst>
                    <a:ext uri="{9D8B030D-6E8A-4147-A177-3AD203B41FA5}">
                      <a16:colId xmlns:a16="http://schemas.microsoft.com/office/drawing/2014/main" val="2693249368"/>
                    </a:ext>
                  </a:extLst>
                </a:gridCol>
                <a:gridCol w="365377">
                  <a:extLst>
                    <a:ext uri="{9D8B030D-6E8A-4147-A177-3AD203B41FA5}">
                      <a16:colId xmlns:a16="http://schemas.microsoft.com/office/drawing/2014/main" val="427049895"/>
                    </a:ext>
                  </a:extLst>
                </a:gridCol>
                <a:gridCol w="365377">
                  <a:extLst>
                    <a:ext uri="{9D8B030D-6E8A-4147-A177-3AD203B41FA5}">
                      <a16:colId xmlns:a16="http://schemas.microsoft.com/office/drawing/2014/main" val="3400905707"/>
                    </a:ext>
                  </a:extLst>
                </a:gridCol>
                <a:gridCol w="738529">
                  <a:extLst>
                    <a:ext uri="{9D8B030D-6E8A-4147-A177-3AD203B41FA5}">
                      <a16:colId xmlns:a16="http://schemas.microsoft.com/office/drawing/2014/main" val="596046890"/>
                    </a:ext>
                  </a:extLst>
                </a:gridCol>
                <a:gridCol w="8113784">
                  <a:extLst>
                    <a:ext uri="{9D8B030D-6E8A-4147-A177-3AD203B41FA5}">
                      <a16:colId xmlns:a16="http://schemas.microsoft.com/office/drawing/2014/main" val="2240385731"/>
                    </a:ext>
                  </a:extLst>
                </a:gridCol>
              </a:tblGrid>
              <a:tr h="40187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PRECEDENTI  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inserite separatamente in colonne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555" marR="90555" marT="45278" marB="4527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DURATIONin giorni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DESCRIZIONE DELL'ATTIVITÀ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715155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Un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76330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Un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38562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447496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812146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211242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871834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5115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831907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Io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195300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J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Io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297803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Okay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J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517653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J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210470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837147"/>
                  </a:ext>
                </a:extLst>
              </a:tr>
              <a:tr h="365219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Okay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effectLst/>
                          <a:latin typeface="Century Gothic" panose="020B0502020202020204" pitchFamily="34" charset="0"/>
                        </a:rPr>
                        <a:t>Attività 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436" marR="7826" marT="78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7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PERCORSO CRITICO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1B8D3-84D7-5749-AC5C-BCB64D1CF339}"/>
              </a:ext>
            </a:extLst>
          </p:cNvPr>
          <p:cNvSpPr txBox="1"/>
          <p:nvPr/>
        </p:nvSpPr>
        <p:spPr>
          <a:xfrm>
            <a:off x="384026" y="260478"/>
            <a:ext cx="4337060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PERCORSO CRITICO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B2928A-C155-7C48-BE49-FB77B950E754}"/>
              </a:ext>
            </a:extLst>
          </p:cNvPr>
          <p:cNvSpPr txBox="1"/>
          <p:nvPr/>
        </p:nvSpPr>
        <p:spPr>
          <a:xfrm>
            <a:off x="384026" y="678625"/>
            <a:ext cx="2842445" cy="246221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Utilizzare le frecce rosse per illustrare il percorso critico.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C1B2BD-B5DF-A54E-AC9A-EE38EE621C84}"/>
              </a:ext>
            </a:extLst>
          </p:cNvPr>
          <p:cNvSpPr/>
          <p:nvPr/>
        </p:nvSpPr>
        <p:spPr>
          <a:xfrm>
            <a:off x="333808" y="1022740"/>
            <a:ext cx="975602" cy="975602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ID ATTIVITÀ</a:t>
            </a:r>
          </a:p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–––––––––––</a:t>
            </a:r>
          </a:p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DURATA IN GIORNI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0AD5CF-6755-5B4E-98D2-2E6905A6EC0D}"/>
              </a:ext>
            </a:extLst>
          </p:cNvPr>
          <p:cNvSpPr/>
          <p:nvPr/>
        </p:nvSpPr>
        <p:spPr>
          <a:xfrm>
            <a:off x="1988543" y="3296670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Un</a:t>
            </a:r>
            <a:endParaRPr lang="en-US" sz="12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0DCC071-9686-914C-83FC-7FB5F5F5B369}"/>
              </a:ext>
            </a:extLst>
          </p:cNvPr>
          <p:cNvSpPr/>
          <p:nvPr/>
        </p:nvSpPr>
        <p:spPr>
          <a:xfrm>
            <a:off x="3130132" y="3296670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FFA350C-9F31-1240-AA13-CA9B76D68BFC}"/>
              </a:ext>
            </a:extLst>
          </p:cNvPr>
          <p:cNvSpPr/>
          <p:nvPr/>
        </p:nvSpPr>
        <p:spPr>
          <a:xfrm>
            <a:off x="4271722" y="3296670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C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3EAB567-B73C-9841-AA63-DA5125F92C90}"/>
              </a:ext>
            </a:extLst>
          </p:cNvPr>
          <p:cNvSpPr/>
          <p:nvPr/>
        </p:nvSpPr>
        <p:spPr>
          <a:xfrm>
            <a:off x="5413311" y="3296670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C87D618-B62D-3D4B-B05E-F8FFA897027A}"/>
              </a:ext>
            </a:extLst>
          </p:cNvPr>
          <p:cNvSpPr/>
          <p:nvPr/>
        </p:nvSpPr>
        <p:spPr>
          <a:xfrm>
            <a:off x="5020360" y="1575817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Io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1514114-608B-5245-B939-FCB6D5ECA1CC}"/>
              </a:ext>
            </a:extLst>
          </p:cNvPr>
          <p:cNvSpPr/>
          <p:nvPr/>
        </p:nvSpPr>
        <p:spPr>
          <a:xfrm>
            <a:off x="5020360" y="5234323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E9E36D85-23A6-EF47-A089-544380B9A7C6}"/>
              </a:ext>
            </a:extLst>
          </p:cNvPr>
          <p:cNvSpPr/>
          <p:nvPr/>
        </p:nvSpPr>
        <p:spPr>
          <a:xfrm>
            <a:off x="982454" y="3296670"/>
            <a:ext cx="585361" cy="585361"/>
          </a:xfrm>
          <a:prstGeom prst="roundRect">
            <a:avLst/>
          </a:prstGeom>
          <a:solidFill>
            <a:srgbClr val="BCE65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0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INIZIO</a:t>
            </a:r>
            <a:endParaRPr lang="en-US" sz="105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2A94547F-AE2E-DE40-8256-134FD03E26DF}"/>
              </a:ext>
            </a:extLst>
          </p:cNvPr>
          <p:cNvSpPr/>
          <p:nvPr/>
        </p:nvSpPr>
        <p:spPr>
          <a:xfrm>
            <a:off x="10738469" y="3296670"/>
            <a:ext cx="585361" cy="585361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0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FINIRE</a:t>
            </a:r>
            <a:endParaRPr lang="en-US" sz="105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85428D4-DD6B-4A4E-854D-F1145EBA31D1}"/>
              </a:ext>
            </a:extLst>
          </p:cNvPr>
          <p:cNvSpPr/>
          <p:nvPr/>
        </p:nvSpPr>
        <p:spPr>
          <a:xfrm>
            <a:off x="6605713" y="5207223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G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838CBBC-5BC6-0649-B1F3-B05C9806AFC4}"/>
              </a:ext>
            </a:extLst>
          </p:cNvPr>
          <p:cNvSpPr/>
          <p:nvPr/>
        </p:nvSpPr>
        <p:spPr>
          <a:xfrm>
            <a:off x="8042015" y="4719422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H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9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51E124-F10C-F041-9CD8-C8CB48855940}"/>
              </a:ext>
            </a:extLst>
          </p:cNvPr>
          <p:cNvSpPr/>
          <p:nvPr/>
        </p:nvSpPr>
        <p:spPr>
          <a:xfrm>
            <a:off x="9478317" y="4150321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BF71F76-D30A-0C4F-9B78-58DCD4FFD07C}"/>
              </a:ext>
            </a:extLst>
          </p:cNvPr>
          <p:cNvSpPr/>
          <p:nvPr/>
        </p:nvSpPr>
        <p:spPr>
          <a:xfrm>
            <a:off x="7418714" y="1575817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J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3722034-25EB-B344-B7AB-E7970C6289CA}"/>
              </a:ext>
            </a:extLst>
          </p:cNvPr>
          <p:cNvSpPr/>
          <p:nvPr/>
        </p:nvSpPr>
        <p:spPr>
          <a:xfrm>
            <a:off x="6741213" y="2795319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F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DBD83F6-B333-954C-A411-CB1971071745}"/>
              </a:ext>
            </a:extLst>
          </p:cNvPr>
          <p:cNvSpPr/>
          <p:nvPr/>
        </p:nvSpPr>
        <p:spPr>
          <a:xfrm>
            <a:off x="8678866" y="762816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L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B9E9276-2ABD-9A42-B1B1-0223BB75A9AC}"/>
              </a:ext>
            </a:extLst>
          </p:cNvPr>
          <p:cNvSpPr/>
          <p:nvPr/>
        </p:nvSpPr>
        <p:spPr>
          <a:xfrm>
            <a:off x="8678866" y="2619169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Okay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8FFC98F-16E9-7D4D-8FA2-D52FBCBE71F3}"/>
              </a:ext>
            </a:extLst>
          </p:cNvPr>
          <p:cNvSpPr/>
          <p:nvPr/>
        </p:nvSpPr>
        <p:spPr>
          <a:xfrm>
            <a:off x="9911918" y="1548717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N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107FCF-33F9-D640-B40D-A8DD8E85E079}"/>
              </a:ext>
            </a:extLst>
          </p:cNvPr>
          <p:cNvCxnSpPr/>
          <p:nvPr/>
        </p:nvCxnSpPr>
        <p:spPr>
          <a:xfrm>
            <a:off x="1646405" y="3594771"/>
            <a:ext cx="292680" cy="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E29D90B-6D11-B443-BCE8-45C69708BB9D}"/>
              </a:ext>
            </a:extLst>
          </p:cNvPr>
          <p:cNvCxnSpPr/>
          <p:nvPr/>
        </p:nvCxnSpPr>
        <p:spPr>
          <a:xfrm>
            <a:off x="2689757" y="3581221"/>
            <a:ext cx="341461" cy="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81A0290-1BC3-0049-BC4D-BE1624836B90}"/>
              </a:ext>
            </a:extLst>
          </p:cNvPr>
          <p:cNvCxnSpPr/>
          <p:nvPr/>
        </p:nvCxnSpPr>
        <p:spPr>
          <a:xfrm>
            <a:off x="3841508" y="3581221"/>
            <a:ext cx="341461" cy="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7438565-8A45-D84F-A287-0A90F11CC7B0}"/>
              </a:ext>
            </a:extLst>
          </p:cNvPr>
          <p:cNvCxnSpPr/>
          <p:nvPr/>
        </p:nvCxnSpPr>
        <p:spPr>
          <a:xfrm>
            <a:off x="4966160" y="3581221"/>
            <a:ext cx="341461" cy="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DF306AB-A772-9D4B-8C50-9D59A3D53B60}"/>
              </a:ext>
            </a:extLst>
          </p:cNvPr>
          <p:cNvCxnSpPr/>
          <p:nvPr/>
        </p:nvCxnSpPr>
        <p:spPr>
          <a:xfrm flipV="1">
            <a:off x="6104362" y="3228920"/>
            <a:ext cx="514901" cy="25745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B44BCBF-DD61-684E-8B65-F4342B87C7A2}"/>
              </a:ext>
            </a:extLst>
          </p:cNvPr>
          <p:cNvCxnSpPr/>
          <p:nvPr/>
        </p:nvCxnSpPr>
        <p:spPr>
          <a:xfrm flipV="1">
            <a:off x="7242564" y="2253319"/>
            <a:ext cx="298100" cy="474251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08BCBDD-4191-A648-AC1B-BD0C1990FFC8}"/>
              </a:ext>
            </a:extLst>
          </p:cNvPr>
          <p:cNvCxnSpPr/>
          <p:nvPr/>
        </p:nvCxnSpPr>
        <p:spPr>
          <a:xfrm flipV="1">
            <a:off x="8028465" y="1223517"/>
            <a:ext cx="582651" cy="352301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B469C94-7A61-3645-82E7-79B579B32274}"/>
              </a:ext>
            </a:extLst>
          </p:cNvPr>
          <p:cNvCxnSpPr/>
          <p:nvPr/>
        </p:nvCxnSpPr>
        <p:spPr>
          <a:xfrm>
            <a:off x="9383467" y="1142217"/>
            <a:ext cx="528451" cy="447151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999212E-9EE2-8B42-BB27-3759FB092134}"/>
              </a:ext>
            </a:extLst>
          </p:cNvPr>
          <p:cNvCxnSpPr/>
          <p:nvPr/>
        </p:nvCxnSpPr>
        <p:spPr>
          <a:xfrm>
            <a:off x="10440369" y="2144918"/>
            <a:ext cx="447151" cy="1097552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345BEDD-D667-F649-B447-FB4A7519A689}"/>
              </a:ext>
            </a:extLst>
          </p:cNvPr>
          <p:cNvCxnSpPr/>
          <p:nvPr/>
        </p:nvCxnSpPr>
        <p:spPr>
          <a:xfrm flipV="1">
            <a:off x="4640960" y="2266869"/>
            <a:ext cx="460701" cy="934951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FE5775A-1F43-604A-8D5D-B66593F00640}"/>
              </a:ext>
            </a:extLst>
          </p:cNvPr>
          <p:cNvCxnSpPr/>
          <p:nvPr/>
        </p:nvCxnSpPr>
        <p:spPr>
          <a:xfrm flipV="1">
            <a:off x="5724961" y="1887468"/>
            <a:ext cx="156096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AC3F49E-21CA-1945-84C6-D5F7222AAB4B}"/>
              </a:ext>
            </a:extLst>
          </p:cNvPr>
          <p:cNvCxnSpPr/>
          <p:nvPr/>
        </p:nvCxnSpPr>
        <p:spPr>
          <a:xfrm>
            <a:off x="4640960" y="4028371"/>
            <a:ext cx="447151" cy="1084002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E3BA6E8-4A8A-164A-AE7C-65322302E8BA}"/>
              </a:ext>
            </a:extLst>
          </p:cNvPr>
          <p:cNvCxnSpPr/>
          <p:nvPr/>
        </p:nvCxnSpPr>
        <p:spPr>
          <a:xfrm flipV="1">
            <a:off x="5724961" y="5518874"/>
            <a:ext cx="780481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92672EE-F58B-4943-A6E7-A321F5A52E92}"/>
              </a:ext>
            </a:extLst>
          </p:cNvPr>
          <p:cNvCxnSpPr/>
          <p:nvPr/>
        </p:nvCxnSpPr>
        <p:spPr>
          <a:xfrm>
            <a:off x="6023062" y="3865771"/>
            <a:ext cx="1924103" cy="934951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9474666-80E2-FC45-8DD3-D6102E7802B7}"/>
              </a:ext>
            </a:extLst>
          </p:cNvPr>
          <p:cNvCxnSpPr/>
          <p:nvPr/>
        </p:nvCxnSpPr>
        <p:spPr>
          <a:xfrm flipV="1">
            <a:off x="7269664" y="5180123"/>
            <a:ext cx="663951" cy="23035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82F2511-B2FA-B541-B8DF-8A10158CA68D}"/>
              </a:ext>
            </a:extLst>
          </p:cNvPr>
          <p:cNvCxnSpPr/>
          <p:nvPr/>
        </p:nvCxnSpPr>
        <p:spPr>
          <a:xfrm>
            <a:off x="8042015" y="2104268"/>
            <a:ext cx="596201" cy="542001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0F10130-D60F-9D48-B2C2-92915A1725C2}"/>
              </a:ext>
            </a:extLst>
          </p:cNvPr>
          <p:cNvCxnSpPr/>
          <p:nvPr/>
        </p:nvCxnSpPr>
        <p:spPr>
          <a:xfrm flipV="1">
            <a:off x="9275067" y="2131368"/>
            <a:ext cx="609751" cy="474251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30D045D-F28C-8649-93D8-783572EE7128}"/>
              </a:ext>
            </a:extLst>
          </p:cNvPr>
          <p:cNvCxnSpPr/>
          <p:nvPr/>
        </p:nvCxnSpPr>
        <p:spPr>
          <a:xfrm flipV="1">
            <a:off x="8746616" y="4597472"/>
            <a:ext cx="650401" cy="29810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4665B66-41EC-CB42-8828-4D4151CF01B6}"/>
              </a:ext>
            </a:extLst>
          </p:cNvPr>
          <p:cNvCxnSpPr/>
          <p:nvPr/>
        </p:nvCxnSpPr>
        <p:spPr>
          <a:xfrm flipV="1">
            <a:off x="10088068" y="3865771"/>
            <a:ext cx="609751" cy="352301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5C7F039D-CD9A-B142-BD0C-0D879540BB8B}"/>
              </a:ext>
            </a:extLst>
          </p:cNvPr>
          <p:cNvSpPr/>
          <p:nvPr/>
        </p:nvSpPr>
        <p:spPr>
          <a:xfrm>
            <a:off x="1719298" y="1198890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X</a:t>
            </a:r>
            <a:endParaRPr lang="en-US" sz="12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X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AA93E4B-935C-F44D-890D-F41E1C1AD2D9}"/>
              </a:ext>
            </a:extLst>
          </p:cNvPr>
          <p:cNvSpPr/>
          <p:nvPr/>
        </p:nvSpPr>
        <p:spPr>
          <a:xfrm>
            <a:off x="2860887" y="1198890"/>
            <a:ext cx="585361" cy="585361"/>
          </a:xfrm>
          <a:prstGeom prst="ellipse">
            <a:avLst/>
          </a:prstGeom>
          <a:solidFill>
            <a:srgbClr val="EAEEF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X</a:t>
            </a:r>
            <a:endParaRPr lang="en-US" sz="14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500" dirty="0">
                <a:solidFill>
                  <a:schemeClr val="tx1"/>
                </a:solidFill>
                <a:latin typeface="Century Gothic" panose="020B0502020202020204" pitchFamily="34" charset="0"/>
              </a:rPr>
              <a:t>–––––––</a:t>
            </a:r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X</a:t>
            </a:r>
            <a:endParaRPr lang="en-US" sz="10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AD09326-FE9B-8D4A-B160-EF7525E33194}"/>
              </a:ext>
            </a:extLst>
          </p:cNvPr>
          <p:cNvCxnSpPr/>
          <p:nvPr/>
        </p:nvCxnSpPr>
        <p:spPr>
          <a:xfrm>
            <a:off x="2420511" y="1483441"/>
            <a:ext cx="341461" cy="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EAF243A-98FB-364C-812A-2A2EDD313609}"/>
              </a:ext>
            </a:extLst>
          </p:cNvPr>
          <p:cNvCxnSpPr/>
          <p:nvPr/>
        </p:nvCxnSpPr>
        <p:spPr>
          <a:xfrm>
            <a:off x="3572263" y="1483441"/>
            <a:ext cx="341461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ritical-Path-Chart-Template_PowerPoint" id="{86F7B84C-9D4D-FE41-B1A8-60011EE6CD0B}" vid="{CE4D54B9-5204-A044-AE2E-2E63208ADB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IC-Critical-Path-Chart-Template_PowerPoint</Template>
  <TotalTime>4</TotalTime>
  <Words>330</Words>
  <Application>Microsoft Macintosh PowerPoint</Application>
  <PresentationFormat>Widescreen</PresentationFormat>
  <Paragraphs>194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2020-08-31T23:31:21Z</dcterms:created>
  <dcterms:modified xsi:type="dcterms:W3CDTF">2022-06-06T20:02:57Z</dcterms:modified>
</cp:coreProperties>
</file>