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342" r:id="rId2"/>
    <p:sldId id="320" r:id="rId3"/>
    <p:sldId id="345" r:id="rId4"/>
    <p:sldId id="29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4C36"/>
    <a:srgbClr val="E4774A"/>
    <a:srgbClr val="E9AB77"/>
    <a:srgbClr val="ECD6B2"/>
    <a:srgbClr val="89D0C2"/>
    <a:srgbClr val="56BFD2"/>
    <a:srgbClr val="4494A2"/>
    <a:srgbClr val="264065"/>
    <a:srgbClr val="74B0A3"/>
    <a:srgbClr val="387E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86447"/>
  </p:normalViewPr>
  <p:slideViewPr>
    <p:cSldViewPr snapToGrid="0" snapToObjects="1">
      <p:cViewPr varScale="1">
        <p:scale>
          <a:sx n="128" d="100"/>
          <a:sy n="128" d="100"/>
        </p:scale>
        <p:origin x="520" y="176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4.xml"/><Relationship Id="rId2" Type="http://schemas.openxmlformats.org/officeDocument/2006/relationships/slide" Target="slides/slide3.xml"/><Relationship Id="rId1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6668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33260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C5F649A-21D3-4946-B06E-8A79DDA0D00E}"/>
              </a:ext>
            </a:extLst>
          </p:cNvPr>
          <p:cNvSpPr txBox="1"/>
          <p:nvPr/>
        </p:nvSpPr>
        <p:spPr>
          <a:xfrm>
            <a:off x="880808" y="2596291"/>
            <a:ext cx="92471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" sz="3600" dirty="0">
                <a:latin typeface="Century Gothic" panose="020B0502020202020204" pitchFamily="34" charset="0"/>
              </a:rPr>
              <a:t>Note per l'utilizzo di questo modello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D229698-1152-43F9-BE56-3EBDC68FD012}"/>
              </a:ext>
            </a:extLst>
          </p:cNvPr>
          <p:cNvSpPr txBox="1"/>
          <p:nvPr/>
        </p:nvSpPr>
        <p:spPr>
          <a:xfrm>
            <a:off x="880809" y="3526114"/>
            <a:ext cx="5962754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it" sz="1600" dirty="0">
                <a:latin typeface="Century Gothic" panose="020B0502020202020204" pitchFamily="34" charset="0"/>
              </a:rPr>
              <a:t>Inserisci gli anni rappresentati nel tuo piano. </a:t>
            </a:r>
            <a:endParaRPr lang="en-US" sz="800" dirty="0">
              <a:latin typeface="Century Gothic" panose="020B0502020202020204" pitchFamily="34" charset="0"/>
            </a:endParaRPr>
          </a:p>
          <a:p>
            <a:endParaRPr lang="en-US" sz="1600" dirty="0">
              <a:latin typeface="Century Gothic" panose="020B0502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it" sz="1600" dirty="0">
                <a:latin typeface="Century Gothic" panose="020B0502020202020204" pitchFamily="34" charset="0"/>
              </a:rPr>
              <a:t>Regola le barre per rappresentare il periodo di tempo per attività.  Aggiungi date di inizio e fine, date di attività cardine e informazioni aggiuntive all'interno di ogni barra o nell'area del grafico. </a:t>
            </a:r>
          </a:p>
          <a:p>
            <a:pPr>
              <a:spcAft>
                <a:spcPts val="600"/>
              </a:spcAft>
            </a:pPr>
            <a:endParaRPr lang="en-US" sz="1600" dirty="0">
              <a:latin typeface="Century Gothic" panose="020B0502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it" sz="1600" dirty="0">
                <a:latin typeface="Century Gothic" panose="020B0502020202020204" pitchFamily="34" charset="0"/>
              </a:rPr>
              <a:t>La chiave di colore sotto il grafico può essere utilizzata per distinguere tra proprietari e tipi di attività. </a:t>
            </a:r>
          </a:p>
          <a:p>
            <a:pPr>
              <a:spcAft>
                <a:spcPts val="600"/>
              </a:spcAft>
            </a:pPr>
            <a:endParaRPr lang="en-US" sz="1600" dirty="0">
              <a:latin typeface="Century Gothic" panose="020B0502020202020204" pitchFamily="34" charset="0"/>
            </a:endParaRPr>
          </a:p>
        </p:txBody>
      </p:sp>
      <p:grpSp>
        <p:nvGrpSpPr>
          <p:cNvPr id="65" name="Group 64">
            <a:extLst>
              <a:ext uri="{FF2B5EF4-FFF2-40B4-BE49-F238E27FC236}">
                <a16:creationId xmlns:a16="http://schemas.microsoft.com/office/drawing/2014/main" id="{D7F7C8EC-ED2B-B949-A541-63F70BC666B6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</p:grpSpPr>
        <p:sp>
          <p:nvSpPr>
            <p:cNvPr id="38" name="Triangle 37">
              <a:extLst>
                <a:ext uri="{FF2B5EF4-FFF2-40B4-BE49-F238E27FC236}">
                  <a16:creationId xmlns:a16="http://schemas.microsoft.com/office/drawing/2014/main" id="{E6E602D8-F760-DF41-A042-4E9312ECA237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94C1830B-F673-5C4D-A41E-73B264FFA0FA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Triangle 39">
              <a:extLst>
                <a:ext uri="{FF2B5EF4-FFF2-40B4-BE49-F238E27FC236}">
                  <a16:creationId xmlns:a16="http://schemas.microsoft.com/office/drawing/2014/main" id="{0138B3C3-DCBC-554F-80E8-C536867E9D83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Triangle 40">
              <a:extLst>
                <a:ext uri="{FF2B5EF4-FFF2-40B4-BE49-F238E27FC236}">
                  <a16:creationId xmlns:a16="http://schemas.microsoft.com/office/drawing/2014/main" id="{00E7AB9E-C70E-4643-9CF4-14B9DBB9726A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Triangle 41">
              <a:extLst>
                <a:ext uri="{FF2B5EF4-FFF2-40B4-BE49-F238E27FC236}">
                  <a16:creationId xmlns:a16="http://schemas.microsoft.com/office/drawing/2014/main" id="{F8B7F251-44DE-3441-A174-00EE573C8640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Triangle 42">
              <a:extLst>
                <a:ext uri="{FF2B5EF4-FFF2-40B4-BE49-F238E27FC236}">
                  <a16:creationId xmlns:a16="http://schemas.microsoft.com/office/drawing/2014/main" id="{F5839A51-5A39-3D46-9345-7F6E11F7AE3E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Triangle 43">
              <a:extLst>
                <a:ext uri="{FF2B5EF4-FFF2-40B4-BE49-F238E27FC236}">
                  <a16:creationId xmlns:a16="http://schemas.microsoft.com/office/drawing/2014/main" id="{58136418-34E8-B247-836A-152A294654E9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adFill>
              <a:gsLst>
                <a:gs pos="82000">
                  <a:schemeClr val="tx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Triangle 44">
              <a:extLst>
                <a:ext uri="{FF2B5EF4-FFF2-40B4-BE49-F238E27FC236}">
                  <a16:creationId xmlns:a16="http://schemas.microsoft.com/office/drawing/2014/main" id="{34FE18B5-F9A5-3D40-ACC0-6B6A68C72E49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Triangle 45">
              <a:extLst>
                <a:ext uri="{FF2B5EF4-FFF2-40B4-BE49-F238E27FC236}">
                  <a16:creationId xmlns:a16="http://schemas.microsoft.com/office/drawing/2014/main" id="{B7B3D5D1-3822-0B4D-B163-AF44A4C9EBCB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Triangle 46">
              <a:extLst>
                <a:ext uri="{FF2B5EF4-FFF2-40B4-BE49-F238E27FC236}">
                  <a16:creationId xmlns:a16="http://schemas.microsoft.com/office/drawing/2014/main" id="{3622D9C8-9B35-504C-9930-EADF0A6FE121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Triangle 47">
              <a:extLst>
                <a:ext uri="{FF2B5EF4-FFF2-40B4-BE49-F238E27FC236}">
                  <a16:creationId xmlns:a16="http://schemas.microsoft.com/office/drawing/2014/main" id="{8FB73460-F7B7-0F4D-AC00-FB39E4220308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adFill>
              <a:gsLst>
                <a:gs pos="82000">
                  <a:srgbClr val="F0A62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Triangle 48">
              <a:extLst>
                <a:ext uri="{FF2B5EF4-FFF2-40B4-BE49-F238E27FC236}">
                  <a16:creationId xmlns:a16="http://schemas.microsoft.com/office/drawing/2014/main" id="{C90C3849-141E-604A-A3F6-D1733FF0541F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Triangle 49">
              <a:extLst>
                <a:ext uri="{FF2B5EF4-FFF2-40B4-BE49-F238E27FC236}">
                  <a16:creationId xmlns:a16="http://schemas.microsoft.com/office/drawing/2014/main" id="{9B2137C1-B295-CC4C-AB71-24F69B0115C3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rgbClr val="92D05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Triangle 50">
              <a:extLst>
                <a:ext uri="{FF2B5EF4-FFF2-40B4-BE49-F238E27FC236}">
                  <a16:creationId xmlns:a16="http://schemas.microsoft.com/office/drawing/2014/main" id="{698A1386-A455-0D43-8AAF-0789E778B2C8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Triangle 51">
              <a:extLst>
                <a:ext uri="{FF2B5EF4-FFF2-40B4-BE49-F238E27FC236}">
                  <a16:creationId xmlns:a16="http://schemas.microsoft.com/office/drawing/2014/main" id="{9BDA921D-9CA8-E04E-806F-450E1B28A97E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Triangle 52">
              <a:extLst>
                <a:ext uri="{FF2B5EF4-FFF2-40B4-BE49-F238E27FC236}">
                  <a16:creationId xmlns:a16="http://schemas.microsoft.com/office/drawing/2014/main" id="{BE1646B1-714E-5648-A575-09088BA055EB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Triangle 53">
              <a:extLst>
                <a:ext uri="{FF2B5EF4-FFF2-40B4-BE49-F238E27FC236}">
                  <a16:creationId xmlns:a16="http://schemas.microsoft.com/office/drawing/2014/main" id="{62149B97-4C44-BC45-9D6F-D1D5FABC3F43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Triangle 54">
              <a:extLst>
                <a:ext uri="{FF2B5EF4-FFF2-40B4-BE49-F238E27FC236}">
                  <a16:creationId xmlns:a16="http://schemas.microsoft.com/office/drawing/2014/main" id="{64ECBC73-824F-FD49-998C-F04D37EA2CD8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Triangle 55">
              <a:extLst>
                <a:ext uri="{FF2B5EF4-FFF2-40B4-BE49-F238E27FC236}">
                  <a16:creationId xmlns:a16="http://schemas.microsoft.com/office/drawing/2014/main" id="{93C78C48-A7AD-6E44-8747-216D734987CC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Triangle 56">
              <a:extLst>
                <a:ext uri="{FF2B5EF4-FFF2-40B4-BE49-F238E27FC236}">
                  <a16:creationId xmlns:a16="http://schemas.microsoft.com/office/drawing/2014/main" id="{85366D21-3641-0645-A356-7381BF76DA84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Triangle 57">
              <a:extLst>
                <a:ext uri="{FF2B5EF4-FFF2-40B4-BE49-F238E27FC236}">
                  <a16:creationId xmlns:a16="http://schemas.microsoft.com/office/drawing/2014/main" id="{A0370E60-D0DA-F441-B82D-26EDF95ABBF8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Triangle 58">
              <a:extLst>
                <a:ext uri="{FF2B5EF4-FFF2-40B4-BE49-F238E27FC236}">
                  <a16:creationId xmlns:a16="http://schemas.microsoft.com/office/drawing/2014/main" id="{0DE66A53-CAAF-BA4C-B531-CF2495CAE8A4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Triangle 59">
              <a:extLst>
                <a:ext uri="{FF2B5EF4-FFF2-40B4-BE49-F238E27FC236}">
                  <a16:creationId xmlns:a16="http://schemas.microsoft.com/office/drawing/2014/main" id="{2F5DDB50-3310-0C4B-A1D5-A7FB45F55483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Triangle 60">
              <a:extLst>
                <a:ext uri="{FF2B5EF4-FFF2-40B4-BE49-F238E27FC236}">
                  <a16:creationId xmlns:a16="http://schemas.microsoft.com/office/drawing/2014/main" id="{D4B8C50A-66D8-1743-8738-2A9BF2BE5F66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Triangle 61">
              <a:extLst>
                <a:ext uri="{FF2B5EF4-FFF2-40B4-BE49-F238E27FC236}">
                  <a16:creationId xmlns:a16="http://schemas.microsoft.com/office/drawing/2014/main" id="{4F9B99A0-C911-0145-966C-8FF0E418F36E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no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Triangle 62">
              <a:extLst>
                <a:ext uri="{FF2B5EF4-FFF2-40B4-BE49-F238E27FC236}">
                  <a16:creationId xmlns:a16="http://schemas.microsoft.com/office/drawing/2014/main" id="{0697A30B-2586-DC4D-B8DF-1A0A400A1926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Triangle 63">
              <a:extLst>
                <a:ext uri="{FF2B5EF4-FFF2-40B4-BE49-F238E27FC236}">
                  <a16:creationId xmlns:a16="http://schemas.microsoft.com/office/drawing/2014/main" id="{24366BEE-7D91-D647-A36B-434A86F3763B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409776" y="353237"/>
            <a:ext cx="73099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MODELLO DI ROADMAP DEL PROGETTO DI 3 ANNI</a:t>
            </a:r>
          </a:p>
        </p:txBody>
      </p:sp>
    </p:spTree>
    <p:extLst>
      <p:ext uri="{BB962C8B-B14F-4D97-AF65-F5344CB8AC3E}">
        <p14:creationId xmlns:p14="http://schemas.microsoft.com/office/powerpoint/2010/main" val="1925317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8E1B7E48-4A02-444F-963A-D6DBBEE435A3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  <a:solidFill>
            <a:schemeClr val="bg1">
              <a:alpha val="30000"/>
            </a:schemeClr>
          </a:solidFill>
        </p:grpSpPr>
        <p:sp>
          <p:nvSpPr>
            <p:cNvPr id="8" name="Triangle 7">
              <a:extLst>
                <a:ext uri="{FF2B5EF4-FFF2-40B4-BE49-F238E27FC236}">
                  <a16:creationId xmlns:a16="http://schemas.microsoft.com/office/drawing/2014/main" id="{C1F95B41-1F70-5541-A0B1-E31F6CB382D1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Triangle 13">
              <a:extLst>
                <a:ext uri="{FF2B5EF4-FFF2-40B4-BE49-F238E27FC236}">
                  <a16:creationId xmlns:a16="http://schemas.microsoft.com/office/drawing/2014/main" id="{D3145F68-25BF-6F45-9133-78D5A5614430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riangle 14">
              <a:extLst>
                <a:ext uri="{FF2B5EF4-FFF2-40B4-BE49-F238E27FC236}">
                  <a16:creationId xmlns:a16="http://schemas.microsoft.com/office/drawing/2014/main" id="{32661B42-CFB6-BF43-BDC1-243E3C22207A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riangle 15">
              <a:extLst>
                <a:ext uri="{FF2B5EF4-FFF2-40B4-BE49-F238E27FC236}">
                  <a16:creationId xmlns:a16="http://schemas.microsoft.com/office/drawing/2014/main" id="{309A7C49-973C-FD42-AB70-5B57BBDB1D85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Triangle 16">
              <a:extLst>
                <a:ext uri="{FF2B5EF4-FFF2-40B4-BE49-F238E27FC236}">
                  <a16:creationId xmlns:a16="http://schemas.microsoft.com/office/drawing/2014/main" id="{A49B51FE-E6AA-5A45-BD6C-DA4BF7C9EC64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Triangle 17">
              <a:extLst>
                <a:ext uri="{FF2B5EF4-FFF2-40B4-BE49-F238E27FC236}">
                  <a16:creationId xmlns:a16="http://schemas.microsoft.com/office/drawing/2014/main" id="{DCC5E1A3-499A-4A42-912A-329D6FA81565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riangle 18">
              <a:extLst>
                <a:ext uri="{FF2B5EF4-FFF2-40B4-BE49-F238E27FC236}">
                  <a16:creationId xmlns:a16="http://schemas.microsoft.com/office/drawing/2014/main" id="{7478C905-13B8-3549-A925-632AF93DA529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Triangle 19">
              <a:extLst>
                <a:ext uri="{FF2B5EF4-FFF2-40B4-BE49-F238E27FC236}">
                  <a16:creationId xmlns:a16="http://schemas.microsoft.com/office/drawing/2014/main" id="{EBBDD6DB-9153-F84A-8A6D-72FB50473A0B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riangle 20">
              <a:extLst>
                <a:ext uri="{FF2B5EF4-FFF2-40B4-BE49-F238E27FC236}">
                  <a16:creationId xmlns:a16="http://schemas.microsoft.com/office/drawing/2014/main" id="{0F2B7324-B883-D04D-AA46-6BD0AF8386FA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Triangle 21">
              <a:extLst>
                <a:ext uri="{FF2B5EF4-FFF2-40B4-BE49-F238E27FC236}">
                  <a16:creationId xmlns:a16="http://schemas.microsoft.com/office/drawing/2014/main" id="{E2E2A6B5-3297-124A-A02B-7888670A8E19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Triangle 22">
              <a:extLst>
                <a:ext uri="{FF2B5EF4-FFF2-40B4-BE49-F238E27FC236}">
                  <a16:creationId xmlns:a16="http://schemas.microsoft.com/office/drawing/2014/main" id="{56579292-2F63-8344-B4D4-B3104A9FF118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Triangle 23">
              <a:extLst>
                <a:ext uri="{FF2B5EF4-FFF2-40B4-BE49-F238E27FC236}">
                  <a16:creationId xmlns:a16="http://schemas.microsoft.com/office/drawing/2014/main" id="{7246C88E-4533-0C4B-B184-73C1B498B8FC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Triangle 24">
              <a:extLst>
                <a:ext uri="{FF2B5EF4-FFF2-40B4-BE49-F238E27FC236}">
                  <a16:creationId xmlns:a16="http://schemas.microsoft.com/office/drawing/2014/main" id="{03EC3B23-B8B6-1B4A-9899-999384E3DFAC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Triangle 25">
              <a:extLst>
                <a:ext uri="{FF2B5EF4-FFF2-40B4-BE49-F238E27FC236}">
                  <a16:creationId xmlns:a16="http://schemas.microsoft.com/office/drawing/2014/main" id="{3680E3CF-DB8A-9047-B4CD-2F5BA9988567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Triangle 26">
              <a:extLst>
                <a:ext uri="{FF2B5EF4-FFF2-40B4-BE49-F238E27FC236}">
                  <a16:creationId xmlns:a16="http://schemas.microsoft.com/office/drawing/2014/main" id="{F70F9821-7B32-5942-B3E7-D8C865439557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Triangle 27">
              <a:extLst>
                <a:ext uri="{FF2B5EF4-FFF2-40B4-BE49-F238E27FC236}">
                  <a16:creationId xmlns:a16="http://schemas.microsoft.com/office/drawing/2014/main" id="{17F49CF0-4F75-364D-B8B3-83A0B12E6A7E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Triangle 28">
              <a:extLst>
                <a:ext uri="{FF2B5EF4-FFF2-40B4-BE49-F238E27FC236}">
                  <a16:creationId xmlns:a16="http://schemas.microsoft.com/office/drawing/2014/main" id="{7448E9F5-8215-3D44-85D0-A590CF9868BA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Triangle 29">
              <a:extLst>
                <a:ext uri="{FF2B5EF4-FFF2-40B4-BE49-F238E27FC236}">
                  <a16:creationId xmlns:a16="http://schemas.microsoft.com/office/drawing/2014/main" id="{90090464-F536-8E4A-BD6E-7EB365238ABE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Triangle 30">
              <a:extLst>
                <a:ext uri="{FF2B5EF4-FFF2-40B4-BE49-F238E27FC236}">
                  <a16:creationId xmlns:a16="http://schemas.microsoft.com/office/drawing/2014/main" id="{AA7D07E8-B811-E14D-8E65-1E5D7F4AE6EB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Triangle 31">
              <a:extLst>
                <a:ext uri="{FF2B5EF4-FFF2-40B4-BE49-F238E27FC236}">
                  <a16:creationId xmlns:a16="http://schemas.microsoft.com/office/drawing/2014/main" id="{A48947FF-57CA-D249-96E7-117F9769097F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Triangle 32">
              <a:extLst>
                <a:ext uri="{FF2B5EF4-FFF2-40B4-BE49-F238E27FC236}">
                  <a16:creationId xmlns:a16="http://schemas.microsoft.com/office/drawing/2014/main" id="{F04D09A2-2F95-5241-9100-2219D93B2329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Triangle 33">
              <a:extLst>
                <a:ext uri="{FF2B5EF4-FFF2-40B4-BE49-F238E27FC236}">
                  <a16:creationId xmlns:a16="http://schemas.microsoft.com/office/drawing/2014/main" id="{1BDF32AB-DA0A-0D43-859F-2CD7DBE58638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Triangle 34">
              <a:extLst>
                <a:ext uri="{FF2B5EF4-FFF2-40B4-BE49-F238E27FC236}">
                  <a16:creationId xmlns:a16="http://schemas.microsoft.com/office/drawing/2014/main" id="{E533EC0E-E681-8649-8038-EE2C8D3B5CE1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Triangle 35">
              <a:extLst>
                <a:ext uri="{FF2B5EF4-FFF2-40B4-BE49-F238E27FC236}">
                  <a16:creationId xmlns:a16="http://schemas.microsoft.com/office/drawing/2014/main" id="{A5A29F83-7BB5-764B-95A1-F84D70156B63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Triangle 36">
              <a:extLst>
                <a:ext uri="{FF2B5EF4-FFF2-40B4-BE49-F238E27FC236}">
                  <a16:creationId xmlns:a16="http://schemas.microsoft.com/office/drawing/2014/main" id="{EDC38598-9CCC-964F-BB5E-C1A27ACDCC44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Triangle 37">
              <a:extLst>
                <a:ext uri="{FF2B5EF4-FFF2-40B4-BE49-F238E27FC236}">
                  <a16:creationId xmlns:a16="http://schemas.microsoft.com/office/drawing/2014/main" id="{B7E5DB76-E9E8-AD4D-8A0B-33AC626B474D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9474D31C-5D26-2048-8B9C-61EF38B28DBD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1" name="Rectangle 7">
            <a:extLst>
              <a:ext uri="{FF2B5EF4-FFF2-40B4-BE49-F238E27FC236}">
                <a16:creationId xmlns:a16="http://schemas.microsoft.com/office/drawing/2014/main" id="{2A08EE07-4D3C-C74D-AA27-8BAD402EB88E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13" name="Parallelogram 12">
            <a:extLst>
              <a:ext uri="{FF2B5EF4-FFF2-40B4-BE49-F238E27FC236}">
                <a16:creationId xmlns:a16="http://schemas.microsoft.com/office/drawing/2014/main" id="{72214739-7D95-4444-9FE6-D496832163FB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6EEB223-E166-A54F-887F-3F76EDC4E433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dirty="0">
                <a:solidFill>
                  <a:schemeClr val="bg1"/>
                </a:solidFill>
                <a:latin typeface="Century Gothic" panose="020B0502020202020204" pitchFamily="34" charset="0"/>
              </a:rPr>
              <a:t>ROADMAP DEL PROGETTO DI 3 ANNI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37355569-728A-7144-B0C9-4D9511C7D2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3444532"/>
              </p:ext>
            </p:extLst>
          </p:nvPr>
        </p:nvGraphicFramePr>
        <p:xfrm>
          <a:off x="327121" y="425489"/>
          <a:ext cx="11550140" cy="52121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30479">
                  <a:extLst>
                    <a:ext uri="{9D8B030D-6E8A-4147-A177-3AD203B41FA5}">
                      <a16:colId xmlns:a16="http://schemas.microsoft.com/office/drawing/2014/main" val="602210714"/>
                    </a:ext>
                  </a:extLst>
                </a:gridCol>
                <a:gridCol w="2739887">
                  <a:extLst>
                    <a:ext uri="{9D8B030D-6E8A-4147-A177-3AD203B41FA5}">
                      <a16:colId xmlns:a16="http://schemas.microsoft.com/office/drawing/2014/main" val="745651107"/>
                    </a:ext>
                  </a:extLst>
                </a:gridCol>
                <a:gridCol w="2739887">
                  <a:extLst>
                    <a:ext uri="{9D8B030D-6E8A-4147-A177-3AD203B41FA5}">
                      <a16:colId xmlns:a16="http://schemas.microsoft.com/office/drawing/2014/main" val="3839570682"/>
                    </a:ext>
                  </a:extLst>
                </a:gridCol>
                <a:gridCol w="2739887">
                  <a:extLst>
                    <a:ext uri="{9D8B030D-6E8A-4147-A177-3AD203B41FA5}">
                      <a16:colId xmlns:a16="http://schemas.microsoft.com/office/drawing/2014/main" val="3893106002"/>
                    </a:ext>
                  </a:extLst>
                </a:gridCol>
              </a:tblGrid>
              <a:tr h="3352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FLUSSI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" sz="16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ANNO 1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" sz="16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ANNO 2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" sz="16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ANNO 3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915962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FLUSSO 1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858687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816345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502013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9537522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9141191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FLUSSO 2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1561401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209273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668724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9392616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4152558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FLUSSO 3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3712439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32956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0967119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817605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6148646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CDADEC37-AD62-194B-8324-91DAEC6F3A34}"/>
              </a:ext>
            </a:extLst>
          </p:cNvPr>
          <p:cNvSpPr/>
          <p:nvPr/>
        </p:nvSpPr>
        <p:spPr>
          <a:xfrm>
            <a:off x="3783529" y="808878"/>
            <a:ext cx="1753154" cy="228600"/>
          </a:xfrm>
          <a:prstGeom prst="rect">
            <a:avLst/>
          </a:prstGeom>
          <a:solidFill>
            <a:srgbClr val="D14C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" sz="800" dirty="0">
                <a:solidFill>
                  <a:schemeClr val="bg1"/>
                </a:solidFill>
                <a:latin typeface="Century Gothic" panose="020B0502020202020204" pitchFamily="34" charset="0"/>
              </a:rPr>
              <a:t>PROGETTO 1 |  00/00 – 00/00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120421-B160-AC44-999E-CFB0721F467F}"/>
              </a:ext>
            </a:extLst>
          </p:cNvPr>
          <p:cNvSpPr/>
          <p:nvPr/>
        </p:nvSpPr>
        <p:spPr>
          <a:xfrm>
            <a:off x="3783529" y="1134486"/>
            <a:ext cx="710069" cy="228600"/>
          </a:xfrm>
          <a:prstGeom prst="rect">
            <a:avLst/>
          </a:prstGeom>
          <a:solidFill>
            <a:srgbClr val="E477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Scadenza 00/00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DA04FFA-D9F8-5249-A153-D5EAF58B72FE}"/>
              </a:ext>
            </a:extLst>
          </p:cNvPr>
          <p:cNvSpPr/>
          <p:nvPr/>
        </p:nvSpPr>
        <p:spPr>
          <a:xfrm>
            <a:off x="3998886" y="1449720"/>
            <a:ext cx="955015" cy="228600"/>
          </a:xfrm>
          <a:prstGeom prst="rect">
            <a:avLst/>
          </a:prstGeom>
          <a:solidFill>
            <a:srgbClr val="E9AB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Pietra miliare 1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7FE24B6B-A6AC-0A4E-A8D3-E4E3AAED67B1}"/>
              </a:ext>
            </a:extLst>
          </p:cNvPr>
          <p:cNvSpPr/>
          <p:nvPr/>
        </p:nvSpPr>
        <p:spPr>
          <a:xfrm>
            <a:off x="5704107" y="1782364"/>
            <a:ext cx="215357" cy="228600"/>
          </a:xfrm>
          <a:prstGeom prst="rect">
            <a:avLst/>
          </a:prstGeom>
          <a:solidFill>
            <a:srgbClr val="ECD6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238344CB-F85E-EE49-8F53-13D357BD1514}"/>
              </a:ext>
            </a:extLst>
          </p:cNvPr>
          <p:cNvSpPr/>
          <p:nvPr/>
        </p:nvSpPr>
        <p:spPr>
          <a:xfrm>
            <a:off x="5331873" y="2097598"/>
            <a:ext cx="955015" cy="228600"/>
          </a:xfrm>
          <a:prstGeom prst="rect">
            <a:avLst/>
          </a:prstGeom>
          <a:solidFill>
            <a:srgbClr val="89D0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Scadenza 00/00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BDF46762-DE84-6D48-99D5-CB3DE0793AB2}"/>
              </a:ext>
            </a:extLst>
          </p:cNvPr>
          <p:cNvSpPr/>
          <p:nvPr/>
        </p:nvSpPr>
        <p:spPr>
          <a:xfrm>
            <a:off x="5879931" y="2434121"/>
            <a:ext cx="3885876" cy="228600"/>
          </a:xfrm>
          <a:prstGeom prst="rect">
            <a:avLst/>
          </a:prstGeom>
          <a:solidFill>
            <a:srgbClr val="56BF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progetto 2 |  00/00 – 00/00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C327E30-6FC2-774C-84E7-84122B7DDF00}"/>
              </a:ext>
            </a:extLst>
          </p:cNvPr>
          <p:cNvSpPr/>
          <p:nvPr/>
        </p:nvSpPr>
        <p:spPr>
          <a:xfrm>
            <a:off x="5879931" y="2764608"/>
            <a:ext cx="1582812" cy="228600"/>
          </a:xfrm>
          <a:prstGeom prst="rect">
            <a:avLst/>
          </a:prstGeom>
          <a:solidFill>
            <a:srgbClr val="387E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" sz="800" dirty="0">
                <a:solidFill>
                  <a:schemeClr val="bg1"/>
                </a:solidFill>
                <a:latin typeface="Century Gothic" panose="020B0502020202020204" pitchFamily="34" charset="0"/>
              </a:rPr>
              <a:t>Scadenza 00/00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C6B6796C-A823-9B45-9C7B-E649DE201818}"/>
              </a:ext>
            </a:extLst>
          </p:cNvPr>
          <p:cNvSpPr/>
          <p:nvPr/>
        </p:nvSpPr>
        <p:spPr>
          <a:xfrm>
            <a:off x="6872441" y="3090296"/>
            <a:ext cx="1395256" cy="228600"/>
          </a:xfrm>
          <a:prstGeom prst="rect">
            <a:avLst/>
          </a:prstGeom>
          <a:solidFill>
            <a:srgbClr val="2640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" sz="800" dirty="0">
                <a:solidFill>
                  <a:schemeClr val="bg1"/>
                </a:solidFill>
                <a:latin typeface="Century Gothic" panose="020B0502020202020204" pitchFamily="34" charset="0"/>
              </a:rPr>
              <a:t>Scadenza 00/00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3B60B896-37F2-1C41-A35B-FD3D0B568849}"/>
              </a:ext>
            </a:extLst>
          </p:cNvPr>
          <p:cNvSpPr/>
          <p:nvPr/>
        </p:nvSpPr>
        <p:spPr>
          <a:xfrm>
            <a:off x="7822122" y="3401302"/>
            <a:ext cx="1943685" cy="228600"/>
          </a:xfrm>
          <a:prstGeom prst="rect">
            <a:avLst/>
          </a:prstGeom>
          <a:solidFill>
            <a:srgbClr val="ECD6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Scadenza 00/00</a:t>
            </a:r>
          </a:p>
        </p:txBody>
      </p:sp>
      <p:sp>
        <p:nvSpPr>
          <p:cNvPr id="47" name="Diamond 46">
            <a:extLst>
              <a:ext uri="{FF2B5EF4-FFF2-40B4-BE49-F238E27FC236}">
                <a16:creationId xmlns:a16="http://schemas.microsoft.com/office/drawing/2014/main" id="{099497A0-BE95-9946-9188-270533876201}"/>
              </a:ext>
            </a:extLst>
          </p:cNvPr>
          <p:cNvSpPr>
            <a:spLocks noChangeAspect="1"/>
          </p:cNvSpPr>
          <p:nvPr/>
        </p:nvSpPr>
        <p:spPr>
          <a:xfrm>
            <a:off x="5828024" y="1805224"/>
            <a:ext cx="182880" cy="182880"/>
          </a:xfrm>
          <a:prstGeom prst="diamond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C8FAABF7-CF44-A847-B0BC-190595132FDE}"/>
              </a:ext>
            </a:extLst>
          </p:cNvPr>
          <p:cNvSpPr/>
          <p:nvPr/>
        </p:nvSpPr>
        <p:spPr>
          <a:xfrm>
            <a:off x="9299769" y="3739007"/>
            <a:ext cx="466038" cy="228600"/>
          </a:xfrm>
          <a:prstGeom prst="rect">
            <a:avLst/>
          </a:prstGeom>
          <a:solidFill>
            <a:srgbClr val="E477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90D21B74-0D4D-1541-A69C-58D3FB0DFCCE}"/>
              </a:ext>
            </a:extLst>
          </p:cNvPr>
          <p:cNvSpPr/>
          <p:nvPr/>
        </p:nvSpPr>
        <p:spPr>
          <a:xfrm>
            <a:off x="6884802" y="4054241"/>
            <a:ext cx="4846320" cy="228600"/>
          </a:xfrm>
          <a:prstGeom prst="rect">
            <a:avLst/>
          </a:prstGeom>
          <a:solidFill>
            <a:srgbClr val="E9AB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progetto 3 |  00/00 – 00/00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3C344501-51EB-984F-922D-D3BA95AEB638}"/>
              </a:ext>
            </a:extLst>
          </p:cNvPr>
          <p:cNvSpPr/>
          <p:nvPr/>
        </p:nvSpPr>
        <p:spPr>
          <a:xfrm>
            <a:off x="6898561" y="4386885"/>
            <a:ext cx="215357" cy="228600"/>
          </a:xfrm>
          <a:prstGeom prst="rect">
            <a:avLst/>
          </a:prstGeom>
          <a:solidFill>
            <a:srgbClr val="ECD6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A92B052D-A5ED-B742-AF74-35D3E59F4421}"/>
              </a:ext>
            </a:extLst>
          </p:cNvPr>
          <p:cNvSpPr/>
          <p:nvPr/>
        </p:nvSpPr>
        <p:spPr>
          <a:xfrm>
            <a:off x="6898561" y="4702119"/>
            <a:ext cx="4072100" cy="228600"/>
          </a:xfrm>
          <a:prstGeom prst="rect">
            <a:avLst/>
          </a:prstGeom>
          <a:solidFill>
            <a:srgbClr val="89D0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Scadenza 00/00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B8A9222A-8FD5-5048-8CE9-35F0231BABFF}"/>
              </a:ext>
            </a:extLst>
          </p:cNvPr>
          <p:cNvSpPr/>
          <p:nvPr/>
        </p:nvSpPr>
        <p:spPr>
          <a:xfrm>
            <a:off x="8026259" y="5038642"/>
            <a:ext cx="2932329" cy="228600"/>
          </a:xfrm>
          <a:prstGeom prst="rect">
            <a:avLst/>
          </a:prstGeom>
          <a:solidFill>
            <a:srgbClr val="56BF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Scadenza 00/00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2B239910-7A02-344C-BA66-D272DE5F5D13}"/>
              </a:ext>
            </a:extLst>
          </p:cNvPr>
          <p:cNvSpPr/>
          <p:nvPr/>
        </p:nvSpPr>
        <p:spPr>
          <a:xfrm>
            <a:off x="10947321" y="5369129"/>
            <a:ext cx="799919" cy="228600"/>
          </a:xfrm>
          <a:prstGeom prst="rect">
            <a:avLst/>
          </a:prstGeom>
          <a:solidFill>
            <a:srgbClr val="387E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220700B7-FE64-BC42-8D51-17764740A425}"/>
              </a:ext>
            </a:extLst>
          </p:cNvPr>
          <p:cNvSpPr/>
          <p:nvPr/>
        </p:nvSpPr>
        <p:spPr>
          <a:xfrm>
            <a:off x="439907" y="5763631"/>
            <a:ext cx="274320" cy="228600"/>
          </a:xfrm>
          <a:prstGeom prst="rect">
            <a:avLst/>
          </a:prstGeom>
          <a:solidFill>
            <a:srgbClr val="D14C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0D04DC16-0FB4-FD49-A177-C0A4416CE091}"/>
              </a:ext>
            </a:extLst>
          </p:cNvPr>
          <p:cNvSpPr/>
          <p:nvPr/>
        </p:nvSpPr>
        <p:spPr>
          <a:xfrm>
            <a:off x="439907" y="6089239"/>
            <a:ext cx="274320" cy="228600"/>
          </a:xfrm>
          <a:prstGeom prst="rect">
            <a:avLst/>
          </a:prstGeom>
          <a:solidFill>
            <a:srgbClr val="E477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F79E8F58-E22D-4C49-81D8-7222C73F3857}"/>
              </a:ext>
            </a:extLst>
          </p:cNvPr>
          <p:cNvSpPr/>
          <p:nvPr/>
        </p:nvSpPr>
        <p:spPr>
          <a:xfrm>
            <a:off x="3401228" y="5763631"/>
            <a:ext cx="274320" cy="228600"/>
          </a:xfrm>
          <a:prstGeom prst="rect">
            <a:avLst/>
          </a:prstGeom>
          <a:solidFill>
            <a:srgbClr val="E9AB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48CABC9F-CA25-AE48-B7D2-D4AE53DD30DA}"/>
              </a:ext>
            </a:extLst>
          </p:cNvPr>
          <p:cNvSpPr/>
          <p:nvPr/>
        </p:nvSpPr>
        <p:spPr>
          <a:xfrm>
            <a:off x="3401228" y="6089239"/>
            <a:ext cx="274320" cy="228600"/>
          </a:xfrm>
          <a:prstGeom prst="rect">
            <a:avLst/>
          </a:prstGeom>
          <a:solidFill>
            <a:srgbClr val="ECD6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3A6B8C60-8443-6D40-AA7F-BB1A83C9A285}"/>
              </a:ext>
            </a:extLst>
          </p:cNvPr>
          <p:cNvSpPr/>
          <p:nvPr/>
        </p:nvSpPr>
        <p:spPr>
          <a:xfrm>
            <a:off x="6362549" y="5763631"/>
            <a:ext cx="274320" cy="228600"/>
          </a:xfrm>
          <a:prstGeom prst="rect">
            <a:avLst/>
          </a:prstGeom>
          <a:solidFill>
            <a:srgbClr val="89D0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554E4906-8AFB-004F-8D6E-1195863F4A2D}"/>
              </a:ext>
            </a:extLst>
          </p:cNvPr>
          <p:cNvSpPr/>
          <p:nvPr/>
        </p:nvSpPr>
        <p:spPr>
          <a:xfrm>
            <a:off x="6362549" y="6089239"/>
            <a:ext cx="274320" cy="228600"/>
          </a:xfrm>
          <a:prstGeom prst="rect">
            <a:avLst/>
          </a:prstGeom>
          <a:solidFill>
            <a:srgbClr val="56BF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7B8B1A9C-826E-0E4B-B2DB-840E51E22A6E}"/>
              </a:ext>
            </a:extLst>
          </p:cNvPr>
          <p:cNvSpPr/>
          <p:nvPr/>
        </p:nvSpPr>
        <p:spPr>
          <a:xfrm>
            <a:off x="9323871" y="5763631"/>
            <a:ext cx="274320" cy="228600"/>
          </a:xfrm>
          <a:prstGeom prst="rect">
            <a:avLst/>
          </a:prstGeom>
          <a:solidFill>
            <a:srgbClr val="387E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2DD665EC-E3D0-7241-9023-1B085A655AC7}"/>
              </a:ext>
            </a:extLst>
          </p:cNvPr>
          <p:cNvSpPr/>
          <p:nvPr/>
        </p:nvSpPr>
        <p:spPr>
          <a:xfrm>
            <a:off x="9323871" y="6089239"/>
            <a:ext cx="274320" cy="228600"/>
          </a:xfrm>
          <a:prstGeom prst="rect">
            <a:avLst/>
          </a:prstGeom>
          <a:solidFill>
            <a:srgbClr val="2640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5DB96BB-2EA7-D744-8E6F-DFB6B05779BC}"/>
              </a:ext>
            </a:extLst>
          </p:cNvPr>
          <p:cNvSpPr txBox="1"/>
          <p:nvPr/>
        </p:nvSpPr>
        <p:spPr>
          <a:xfrm>
            <a:off x="714226" y="5763631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" sz="1000" dirty="0">
                <a:latin typeface="Century Gothic" panose="020B0502020202020204" pitchFamily="34" charset="0"/>
              </a:rPr>
              <a:t>Colore chiave 1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4E03B776-881A-BE4E-9B71-CED5774718F9}"/>
              </a:ext>
            </a:extLst>
          </p:cNvPr>
          <p:cNvSpPr txBox="1"/>
          <p:nvPr/>
        </p:nvSpPr>
        <p:spPr>
          <a:xfrm>
            <a:off x="714226" y="6089239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" sz="1000" dirty="0">
                <a:latin typeface="Century Gothic" panose="020B0502020202020204" pitchFamily="34" charset="0"/>
              </a:rPr>
              <a:t>Colore chiave 2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E1CE2886-7039-ED47-AD04-81D7280A7112}"/>
              </a:ext>
            </a:extLst>
          </p:cNvPr>
          <p:cNvSpPr txBox="1"/>
          <p:nvPr/>
        </p:nvSpPr>
        <p:spPr>
          <a:xfrm>
            <a:off x="3668794" y="5763294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" sz="1000" dirty="0">
                <a:latin typeface="Century Gothic" panose="020B0502020202020204" pitchFamily="34" charset="0"/>
              </a:rPr>
              <a:t>Colore chiave 3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825DE9F7-3A84-BA4D-A8D6-1F28061069D2}"/>
              </a:ext>
            </a:extLst>
          </p:cNvPr>
          <p:cNvSpPr txBox="1"/>
          <p:nvPr/>
        </p:nvSpPr>
        <p:spPr>
          <a:xfrm>
            <a:off x="3668794" y="6088902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" sz="1000" dirty="0">
                <a:latin typeface="Century Gothic" panose="020B0502020202020204" pitchFamily="34" charset="0"/>
              </a:rPr>
              <a:t>Colore chiave 4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F6270B6A-6B71-594B-B81B-8944B73321E7}"/>
              </a:ext>
            </a:extLst>
          </p:cNvPr>
          <p:cNvSpPr txBox="1"/>
          <p:nvPr/>
        </p:nvSpPr>
        <p:spPr>
          <a:xfrm>
            <a:off x="6621454" y="5761556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" sz="1000" dirty="0">
                <a:latin typeface="Century Gothic" panose="020B0502020202020204" pitchFamily="34" charset="0"/>
              </a:rPr>
              <a:t>Colore chiave 5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20F5B221-2B2F-7C48-BEE0-AA17DBE93A34}"/>
              </a:ext>
            </a:extLst>
          </p:cNvPr>
          <p:cNvSpPr txBox="1"/>
          <p:nvPr/>
        </p:nvSpPr>
        <p:spPr>
          <a:xfrm>
            <a:off x="6621454" y="6087164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" sz="1000" dirty="0">
                <a:latin typeface="Century Gothic" panose="020B0502020202020204" pitchFamily="34" charset="0"/>
              </a:rPr>
              <a:t>Colore chiave 6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B5DA047D-3A7F-0545-B165-F711A43115FC}"/>
              </a:ext>
            </a:extLst>
          </p:cNvPr>
          <p:cNvSpPr txBox="1"/>
          <p:nvPr/>
        </p:nvSpPr>
        <p:spPr>
          <a:xfrm>
            <a:off x="9576022" y="5761219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" sz="1000" dirty="0">
                <a:latin typeface="Century Gothic" panose="020B0502020202020204" pitchFamily="34" charset="0"/>
              </a:rPr>
              <a:t>Colore chiave 7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C4076791-A3BF-A842-B151-65ED9133042D}"/>
              </a:ext>
            </a:extLst>
          </p:cNvPr>
          <p:cNvSpPr txBox="1"/>
          <p:nvPr/>
        </p:nvSpPr>
        <p:spPr>
          <a:xfrm>
            <a:off x="9576022" y="6086827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" sz="1000" dirty="0">
                <a:latin typeface="Century Gothic" panose="020B0502020202020204" pitchFamily="34" charset="0"/>
              </a:rPr>
              <a:t>Colore chiave 8</a:t>
            </a:r>
          </a:p>
        </p:txBody>
      </p:sp>
      <p:sp>
        <p:nvSpPr>
          <p:cNvPr id="82" name="Diamond 81">
            <a:extLst>
              <a:ext uri="{FF2B5EF4-FFF2-40B4-BE49-F238E27FC236}">
                <a16:creationId xmlns:a16="http://schemas.microsoft.com/office/drawing/2014/main" id="{F0A1BFD6-B1A7-E848-8CCD-2354D3E918EF}"/>
              </a:ext>
            </a:extLst>
          </p:cNvPr>
          <p:cNvSpPr>
            <a:spLocks noChangeAspect="1"/>
          </p:cNvSpPr>
          <p:nvPr/>
        </p:nvSpPr>
        <p:spPr>
          <a:xfrm>
            <a:off x="11054506" y="5378296"/>
            <a:ext cx="182880" cy="182880"/>
          </a:xfrm>
          <a:prstGeom prst="diamond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723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8E1B7E48-4A02-444F-963A-D6DBBEE435A3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  <a:solidFill>
            <a:schemeClr val="bg1">
              <a:alpha val="30000"/>
            </a:schemeClr>
          </a:solidFill>
        </p:grpSpPr>
        <p:sp>
          <p:nvSpPr>
            <p:cNvPr id="8" name="Triangle 7">
              <a:extLst>
                <a:ext uri="{FF2B5EF4-FFF2-40B4-BE49-F238E27FC236}">
                  <a16:creationId xmlns:a16="http://schemas.microsoft.com/office/drawing/2014/main" id="{C1F95B41-1F70-5541-A0B1-E31F6CB382D1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Triangle 13">
              <a:extLst>
                <a:ext uri="{FF2B5EF4-FFF2-40B4-BE49-F238E27FC236}">
                  <a16:creationId xmlns:a16="http://schemas.microsoft.com/office/drawing/2014/main" id="{D3145F68-25BF-6F45-9133-78D5A5614430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riangle 14">
              <a:extLst>
                <a:ext uri="{FF2B5EF4-FFF2-40B4-BE49-F238E27FC236}">
                  <a16:creationId xmlns:a16="http://schemas.microsoft.com/office/drawing/2014/main" id="{32661B42-CFB6-BF43-BDC1-243E3C22207A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riangle 15">
              <a:extLst>
                <a:ext uri="{FF2B5EF4-FFF2-40B4-BE49-F238E27FC236}">
                  <a16:creationId xmlns:a16="http://schemas.microsoft.com/office/drawing/2014/main" id="{309A7C49-973C-FD42-AB70-5B57BBDB1D85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Triangle 16">
              <a:extLst>
                <a:ext uri="{FF2B5EF4-FFF2-40B4-BE49-F238E27FC236}">
                  <a16:creationId xmlns:a16="http://schemas.microsoft.com/office/drawing/2014/main" id="{A49B51FE-E6AA-5A45-BD6C-DA4BF7C9EC64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Triangle 17">
              <a:extLst>
                <a:ext uri="{FF2B5EF4-FFF2-40B4-BE49-F238E27FC236}">
                  <a16:creationId xmlns:a16="http://schemas.microsoft.com/office/drawing/2014/main" id="{DCC5E1A3-499A-4A42-912A-329D6FA81565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riangle 18">
              <a:extLst>
                <a:ext uri="{FF2B5EF4-FFF2-40B4-BE49-F238E27FC236}">
                  <a16:creationId xmlns:a16="http://schemas.microsoft.com/office/drawing/2014/main" id="{7478C905-13B8-3549-A925-632AF93DA529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Triangle 19">
              <a:extLst>
                <a:ext uri="{FF2B5EF4-FFF2-40B4-BE49-F238E27FC236}">
                  <a16:creationId xmlns:a16="http://schemas.microsoft.com/office/drawing/2014/main" id="{EBBDD6DB-9153-F84A-8A6D-72FB50473A0B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riangle 20">
              <a:extLst>
                <a:ext uri="{FF2B5EF4-FFF2-40B4-BE49-F238E27FC236}">
                  <a16:creationId xmlns:a16="http://schemas.microsoft.com/office/drawing/2014/main" id="{0F2B7324-B883-D04D-AA46-6BD0AF8386FA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Triangle 21">
              <a:extLst>
                <a:ext uri="{FF2B5EF4-FFF2-40B4-BE49-F238E27FC236}">
                  <a16:creationId xmlns:a16="http://schemas.microsoft.com/office/drawing/2014/main" id="{E2E2A6B5-3297-124A-A02B-7888670A8E19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Triangle 22">
              <a:extLst>
                <a:ext uri="{FF2B5EF4-FFF2-40B4-BE49-F238E27FC236}">
                  <a16:creationId xmlns:a16="http://schemas.microsoft.com/office/drawing/2014/main" id="{56579292-2F63-8344-B4D4-B3104A9FF118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Triangle 23">
              <a:extLst>
                <a:ext uri="{FF2B5EF4-FFF2-40B4-BE49-F238E27FC236}">
                  <a16:creationId xmlns:a16="http://schemas.microsoft.com/office/drawing/2014/main" id="{7246C88E-4533-0C4B-B184-73C1B498B8FC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Triangle 24">
              <a:extLst>
                <a:ext uri="{FF2B5EF4-FFF2-40B4-BE49-F238E27FC236}">
                  <a16:creationId xmlns:a16="http://schemas.microsoft.com/office/drawing/2014/main" id="{03EC3B23-B8B6-1B4A-9899-999384E3DFAC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Triangle 25">
              <a:extLst>
                <a:ext uri="{FF2B5EF4-FFF2-40B4-BE49-F238E27FC236}">
                  <a16:creationId xmlns:a16="http://schemas.microsoft.com/office/drawing/2014/main" id="{3680E3CF-DB8A-9047-B4CD-2F5BA9988567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Triangle 26">
              <a:extLst>
                <a:ext uri="{FF2B5EF4-FFF2-40B4-BE49-F238E27FC236}">
                  <a16:creationId xmlns:a16="http://schemas.microsoft.com/office/drawing/2014/main" id="{F70F9821-7B32-5942-B3E7-D8C865439557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Triangle 27">
              <a:extLst>
                <a:ext uri="{FF2B5EF4-FFF2-40B4-BE49-F238E27FC236}">
                  <a16:creationId xmlns:a16="http://schemas.microsoft.com/office/drawing/2014/main" id="{17F49CF0-4F75-364D-B8B3-83A0B12E6A7E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Triangle 28">
              <a:extLst>
                <a:ext uri="{FF2B5EF4-FFF2-40B4-BE49-F238E27FC236}">
                  <a16:creationId xmlns:a16="http://schemas.microsoft.com/office/drawing/2014/main" id="{7448E9F5-8215-3D44-85D0-A590CF9868BA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Triangle 29">
              <a:extLst>
                <a:ext uri="{FF2B5EF4-FFF2-40B4-BE49-F238E27FC236}">
                  <a16:creationId xmlns:a16="http://schemas.microsoft.com/office/drawing/2014/main" id="{90090464-F536-8E4A-BD6E-7EB365238ABE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Triangle 30">
              <a:extLst>
                <a:ext uri="{FF2B5EF4-FFF2-40B4-BE49-F238E27FC236}">
                  <a16:creationId xmlns:a16="http://schemas.microsoft.com/office/drawing/2014/main" id="{AA7D07E8-B811-E14D-8E65-1E5D7F4AE6EB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Triangle 31">
              <a:extLst>
                <a:ext uri="{FF2B5EF4-FFF2-40B4-BE49-F238E27FC236}">
                  <a16:creationId xmlns:a16="http://schemas.microsoft.com/office/drawing/2014/main" id="{A48947FF-57CA-D249-96E7-117F9769097F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Triangle 32">
              <a:extLst>
                <a:ext uri="{FF2B5EF4-FFF2-40B4-BE49-F238E27FC236}">
                  <a16:creationId xmlns:a16="http://schemas.microsoft.com/office/drawing/2014/main" id="{F04D09A2-2F95-5241-9100-2219D93B2329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Triangle 33">
              <a:extLst>
                <a:ext uri="{FF2B5EF4-FFF2-40B4-BE49-F238E27FC236}">
                  <a16:creationId xmlns:a16="http://schemas.microsoft.com/office/drawing/2014/main" id="{1BDF32AB-DA0A-0D43-859F-2CD7DBE58638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Triangle 34">
              <a:extLst>
                <a:ext uri="{FF2B5EF4-FFF2-40B4-BE49-F238E27FC236}">
                  <a16:creationId xmlns:a16="http://schemas.microsoft.com/office/drawing/2014/main" id="{E533EC0E-E681-8649-8038-EE2C8D3B5CE1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Triangle 35">
              <a:extLst>
                <a:ext uri="{FF2B5EF4-FFF2-40B4-BE49-F238E27FC236}">
                  <a16:creationId xmlns:a16="http://schemas.microsoft.com/office/drawing/2014/main" id="{A5A29F83-7BB5-764B-95A1-F84D70156B63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Triangle 36">
              <a:extLst>
                <a:ext uri="{FF2B5EF4-FFF2-40B4-BE49-F238E27FC236}">
                  <a16:creationId xmlns:a16="http://schemas.microsoft.com/office/drawing/2014/main" id="{EDC38598-9CCC-964F-BB5E-C1A27ACDCC44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Triangle 37">
              <a:extLst>
                <a:ext uri="{FF2B5EF4-FFF2-40B4-BE49-F238E27FC236}">
                  <a16:creationId xmlns:a16="http://schemas.microsoft.com/office/drawing/2014/main" id="{B7E5DB76-E9E8-AD4D-8A0B-33AC626B474D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9474D31C-5D26-2048-8B9C-61EF38B28DBD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1" name="Rectangle 7">
            <a:extLst>
              <a:ext uri="{FF2B5EF4-FFF2-40B4-BE49-F238E27FC236}">
                <a16:creationId xmlns:a16="http://schemas.microsoft.com/office/drawing/2014/main" id="{2A08EE07-4D3C-C74D-AA27-8BAD402EB88E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13" name="Parallelogram 12">
            <a:extLst>
              <a:ext uri="{FF2B5EF4-FFF2-40B4-BE49-F238E27FC236}">
                <a16:creationId xmlns:a16="http://schemas.microsoft.com/office/drawing/2014/main" id="{72214739-7D95-4444-9FE6-D496832163FB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6EEB223-E166-A54F-887F-3F76EDC4E433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dirty="0">
                <a:solidFill>
                  <a:schemeClr val="bg1"/>
                </a:solidFill>
                <a:latin typeface="Century Gothic" panose="020B0502020202020204" pitchFamily="34" charset="0"/>
              </a:rPr>
              <a:t>DIAGRAMMA DI GANTT DEL PROGETTO DI 3 ANNI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37355569-728A-7144-B0C9-4D9511C7D2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8466170"/>
              </p:ext>
            </p:extLst>
          </p:nvPr>
        </p:nvGraphicFramePr>
        <p:xfrm>
          <a:off x="327121" y="425489"/>
          <a:ext cx="11550138" cy="52108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8422">
                  <a:extLst>
                    <a:ext uri="{9D8B030D-6E8A-4147-A177-3AD203B41FA5}">
                      <a16:colId xmlns:a16="http://schemas.microsoft.com/office/drawing/2014/main" val="602210714"/>
                    </a:ext>
                  </a:extLst>
                </a:gridCol>
                <a:gridCol w="922643">
                  <a:extLst>
                    <a:ext uri="{9D8B030D-6E8A-4147-A177-3AD203B41FA5}">
                      <a16:colId xmlns:a16="http://schemas.microsoft.com/office/drawing/2014/main" val="745651107"/>
                    </a:ext>
                  </a:extLst>
                </a:gridCol>
                <a:gridCol w="922643">
                  <a:extLst>
                    <a:ext uri="{9D8B030D-6E8A-4147-A177-3AD203B41FA5}">
                      <a16:colId xmlns:a16="http://schemas.microsoft.com/office/drawing/2014/main" val="474673571"/>
                    </a:ext>
                  </a:extLst>
                </a:gridCol>
                <a:gridCol w="922643">
                  <a:extLst>
                    <a:ext uri="{9D8B030D-6E8A-4147-A177-3AD203B41FA5}">
                      <a16:colId xmlns:a16="http://schemas.microsoft.com/office/drawing/2014/main" val="3612957570"/>
                    </a:ext>
                  </a:extLst>
                </a:gridCol>
                <a:gridCol w="922643">
                  <a:extLst>
                    <a:ext uri="{9D8B030D-6E8A-4147-A177-3AD203B41FA5}">
                      <a16:colId xmlns:a16="http://schemas.microsoft.com/office/drawing/2014/main" val="885299156"/>
                    </a:ext>
                  </a:extLst>
                </a:gridCol>
                <a:gridCol w="922643">
                  <a:extLst>
                    <a:ext uri="{9D8B030D-6E8A-4147-A177-3AD203B41FA5}">
                      <a16:colId xmlns:a16="http://schemas.microsoft.com/office/drawing/2014/main" val="327342628"/>
                    </a:ext>
                  </a:extLst>
                </a:gridCol>
                <a:gridCol w="922643">
                  <a:extLst>
                    <a:ext uri="{9D8B030D-6E8A-4147-A177-3AD203B41FA5}">
                      <a16:colId xmlns:a16="http://schemas.microsoft.com/office/drawing/2014/main" val="666090158"/>
                    </a:ext>
                  </a:extLst>
                </a:gridCol>
                <a:gridCol w="922643">
                  <a:extLst>
                    <a:ext uri="{9D8B030D-6E8A-4147-A177-3AD203B41FA5}">
                      <a16:colId xmlns:a16="http://schemas.microsoft.com/office/drawing/2014/main" val="1490855625"/>
                    </a:ext>
                  </a:extLst>
                </a:gridCol>
                <a:gridCol w="922643">
                  <a:extLst>
                    <a:ext uri="{9D8B030D-6E8A-4147-A177-3AD203B41FA5}">
                      <a16:colId xmlns:a16="http://schemas.microsoft.com/office/drawing/2014/main" val="69743083"/>
                    </a:ext>
                  </a:extLst>
                </a:gridCol>
                <a:gridCol w="922643">
                  <a:extLst>
                    <a:ext uri="{9D8B030D-6E8A-4147-A177-3AD203B41FA5}">
                      <a16:colId xmlns:a16="http://schemas.microsoft.com/office/drawing/2014/main" val="773272773"/>
                    </a:ext>
                  </a:extLst>
                </a:gridCol>
                <a:gridCol w="922643">
                  <a:extLst>
                    <a:ext uri="{9D8B030D-6E8A-4147-A177-3AD203B41FA5}">
                      <a16:colId xmlns:a16="http://schemas.microsoft.com/office/drawing/2014/main" val="2090035612"/>
                    </a:ext>
                  </a:extLst>
                </a:gridCol>
                <a:gridCol w="922643">
                  <a:extLst>
                    <a:ext uri="{9D8B030D-6E8A-4147-A177-3AD203B41FA5}">
                      <a16:colId xmlns:a16="http://schemas.microsoft.com/office/drawing/2014/main" val="3839570682"/>
                    </a:ext>
                  </a:extLst>
                </a:gridCol>
                <a:gridCol w="922643">
                  <a:extLst>
                    <a:ext uri="{9D8B030D-6E8A-4147-A177-3AD203B41FA5}">
                      <a16:colId xmlns:a16="http://schemas.microsoft.com/office/drawing/2014/main" val="3893106002"/>
                    </a:ext>
                  </a:extLst>
                </a:gridCol>
              </a:tblGrid>
              <a:tr h="3321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" sz="1600" b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GIOVANNA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" sz="1600" b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FEB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" sz="1600" b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GUASTARE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" sz="1600" b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APR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" sz="1600" b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MAGGIO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" sz="1600" b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GIU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" sz="1600" b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LUG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" sz="1600" b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AGO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" sz="1600" b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SET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" sz="1600" b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Strumento pTOM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" sz="1600" b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NOV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" sz="1600" b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DIC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  <a:alpha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915962"/>
                  </a:ext>
                </a:extLst>
              </a:tr>
              <a:tr h="162518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" sz="2400" b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ANNO 1</a:t>
                      </a:r>
                    </a:p>
                  </a:txBody>
                  <a:tcPr vert="vert27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858687"/>
                  </a:ext>
                </a:extLst>
              </a:tr>
              <a:tr h="162518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" sz="2400" b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ANNO 2</a:t>
                      </a:r>
                    </a:p>
                  </a:txBody>
                  <a:tcPr vert="vert27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816345"/>
                  </a:ext>
                </a:extLst>
              </a:tr>
              <a:tr h="162518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" sz="2400" b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ANNO 3</a:t>
                      </a:r>
                    </a:p>
                  </a:txBody>
                  <a:tcPr vert="vert27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502013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CDADEC37-AD62-194B-8324-91DAEC6F3A34}"/>
              </a:ext>
            </a:extLst>
          </p:cNvPr>
          <p:cNvSpPr/>
          <p:nvPr/>
        </p:nvSpPr>
        <p:spPr>
          <a:xfrm>
            <a:off x="833500" y="808878"/>
            <a:ext cx="4663440" cy="228600"/>
          </a:xfrm>
          <a:prstGeom prst="rect">
            <a:avLst/>
          </a:prstGeom>
          <a:solidFill>
            <a:srgbClr val="D14C36"/>
          </a:solidFill>
          <a:ln>
            <a:noFill/>
          </a:ln>
          <a:effectLst>
            <a:outerShdw blurRad="50800" dist="38100" dir="2700000" algn="tl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" sz="1000" dirty="0">
                <a:solidFill>
                  <a:schemeClr val="bg1"/>
                </a:solidFill>
                <a:latin typeface="Century Gothic" panose="020B0502020202020204" pitchFamily="34" charset="0"/>
              </a:rPr>
              <a:t>Titolo e descrizione del progetto 00/00/0000-00/00/0000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120421-B160-AC44-999E-CFB0721F467F}"/>
              </a:ext>
            </a:extLst>
          </p:cNvPr>
          <p:cNvSpPr/>
          <p:nvPr/>
        </p:nvSpPr>
        <p:spPr>
          <a:xfrm>
            <a:off x="3783528" y="1134486"/>
            <a:ext cx="1280160" cy="228600"/>
          </a:xfrm>
          <a:prstGeom prst="rect">
            <a:avLst/>
          </a:prstGeom>
          <a:solidFill>
            <a:srgbClr val="E4774A"/>
          </a:solidFill>
          <a:ln>
            <a:noFill/>
          </a:ln>
          <a:effectLst>
            <a:outerShdw blurRad="50800" dist="38100" dir="2700000" algn="tl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Obiettivo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DA04FFA-D9F8-5249-A153-D5EAF58B72FE}"/>
              </a:ext>
            </a:extLst>
          </p:cNvPr>
          <p:cNvSpPr/>
          <p:nvPr/>
        </p:nvSpPr>
        <p:spPr>
          <a:xfrm>
            <a:off x="4447044" y="1459418"/>
            <a:ext cx="955015" cy="228600"/>
          </a:xfrm>
          <a:prstGeom prst="rect">
            <a:avLst/>
          </a:prstGeom>
          <a:solidFill>
            <a:srgbClr val="E9AB77"/>
          </a:solidFill>
          <a:ln>
            <a:noFill/>
          </a:ln>
          <a:effectLst>
            <a:outerShdw blurRad="50800" dist="38100" dir="2700000" algn="tl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Obiettivo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7FE24B6B-A6AC-0A4E-A8D3-E4E3AAED67B1}"/>
              </a:ext>
            </a:extLst>
          </p:cNvPr>
          <p:cNvSpPr/>
          <p:nvPr/>
        </p:nvSpPr>
        <p:spPr>
          <a:xfrm>
            <a:off x="5704107" y="1782364"/>
            <a:ext cx="215357" cy="228600"/>
          </a:xfrm>
          <a:prstGeom prst="rect">
            <a:avLst/>
          </a:prstGeom>
          <a:solidFill>
            <a:srgbClr val="ECD6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238344CB-F85E-EE49-8F53-13D357BD1514}"/>
              </a:ext>
            </a:extLst>
          </p:cNvPr>
          <p:cNvSpPr/>
          <p:nvPr/>
        </p:nvSpPr>
        <p:spPr>
          <a:xfrm>
            <a:off x="5331873" y="2097598"/>
            <a:ext cx="955015" cy="228600"/>
          </a:xfrm>
          <a:prstGeom prst="rect">
            <a:avLst/>
          </a:prstGeom>
          <a:solidFill>
            <a:srgbClr val="89D0C2"/>
          </a:solidFill>
          <a:ln>
            <a:noFill/>
          </a:ln>
          <a:effectLst>
            <a:outerShdw blurRad="50800" dist="38100" dir="2700000" algn="tl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Traguardo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BDF46762-DE84-6D48-99D5-CB3DE0793AB2}"/>
              </a:ext>
            </a:extLst>
          </p:cNvPr>
          <p:cNvSpPr/>
          <p:nvPr/>
        </p:nvSpPr>
        <p:spPr>
          <a:xfrm>
            <a:off x="6727519" y="810737"/>
            <a:ext cx="2068536" cy="934494"/>
          </a:xfrm>
          <a:prstGeom prst="rect">
            <a:avLst/>
          </a:prstGeom>
          <a:solidFill>
            <a:srgbClr val="56BFD2"/>
          </a:solidFill>
          <a:ln>
            <a:noFill/>
          </a:ln>
          <a:effectLst>
            <a:outerShdw blurRad="50800" dist="38100" dir="2700000" algn="tl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Titolo e descrizione del progetto 00/00/0000-00/00/0000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C327E30-6FC2-774C-84E7-84122B7DDF00}"/>
              </a:ext>
            </a:extLst>
          </p:cNvPr>
          <p:cNvSpPr/>
          <p:nvPr/>
        </p:nvSpPr>
        <p:spPr>
          <a:xfrm>
            <a:off x="843380" y="2466199"/>
            <a:ext cx="5443508" cy="755971"/>
          </a:xfrm>
          <a:prstGeom prst="rect">
            <a:avLst/>
          </a:prstGeom>
          <a:solidFill>
            <a:srgbClr val="4494A2"/>
          </a:solidFill>
          <a:ln>
            <a:noFill/>
          </a:ln>
          <a:effectLst>
            <a:outerShdw blurRad="50800" dist="38100" dir="2700000" algn="tl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" sz="1000" dirty="0">
                <a:solidFill>
                  <a:schemeClr val="bg1"/>
                </a:solidFill>
                <a:latin typeface="Century Gothic" panose="020B0502020202020204" pitchFamily="34" charset="0"/>
              </a:rPr>
              <a:t>Titolo e descrizione del progetto 00/00/0000-00/00/0000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C6B6796C-A823-9B45-9C7B-E649DE201818}"/>
              </a:ext>
            </a:extLst>
          </p:cNvPr>
          <p:cNvSpPr/>
          <p:nvPr/>
        </p:nvSpPr>
        <p:spPr>
          <a:xfrm>
            <a:off x="7928615" y="1824618"/>
            <a:ext cx="2933640" cy="502862"/>
          </a:xfrm>
          <a:prstGeom prst="rect">
            <a:avLst/>
          </a:prstGeom>
          <a:solidFill>
            <a:srgbClr val="264065"/>
          </a:solidFill>
          <a:ln>
            <a:noFill/>
          </a:ln>
          <a:effectLst>
            <a:outerShdw blurRad="50800" dist="38100" dir="2700000" algn="tl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" sz="1000" dirty="0">
                <a:solidFill>
                  <a:schemeClr val="bg1"/>
                </a:solidFill>
                <a:latin typeface="Century Gothic" panose="020B0502020202020204" pitchFamily="34" charset="0"/>
              </a:rPr>
              <a:t>Obiettivo</a:t>
            </a:r>
          </a:p>
        </p:txBody>
      </p:sp>
      <p:sp>
        <p:nvSpPr>
          <p:cNvPr id="47" name="Diamond 46">
            <a:extLst>
              <a:ext uri="{FF2B5EF4-FFF2-40B4-BE49-F238E27FC236}">
                <a16:creationId xmlns:a16="http://schemas.microsoft.com/office/drawing/2014/main" id="{099497A0-BE95-9946-9188-270533876201}"/>
              </a:ext>
            </a:extLst>
          </p:cNvPr>
          <p:cNvSpPr>
            <a:spLocks noChangeAspect="1"/>
          </p:cNvSpPr>
          <p:nvPr/>
        </p:nvSpPr>
        <p:spPr>
          <a:xfrm>
            <a:off x="5828024" y="1805224"/>
            <a:ext cx="182880" cy="182880"/>
          </a:xfrm>
          <a:prstGeom prst="diamond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C8FAABF7-CF44-A847-B0BC-190595132FDE}"/>
              </a:ext>
            </a:extLst>
          </p:cNvPr>
          <p:cNvSpPr/>
          <p:nvPr/>
        </p:nvSpPr>
        <p:spPr>
          <a:xfrm>
            <a:off x="6362548" y="3235333"/>
            <a:ext cx="5488023" cy="700041"/>
          </a:xfrm>
          <a:prstGeom prst="rect">
            <a:avLst/>
          </a:prstGeom>
          <a:solidFill>
            <a:srgbClr val="E4774A"/>
          </a:solidFill>
          <a:ln>
            <a:noFill/>
          </a:ln>
          <a:effectLst>
            <a:outerShdw blurRad="50800" dist="38100" dir="2700000" algn="tl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Obiettivo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90D21B74-0D4D-1541-A69C-58D3FB0DFCCE}"/>
              </a:ext>
            </a:extLst>
          </p:cNvPr>
          <p:cNvSpPr/>
          <p:nvPr/>
        </p:nvSpPr>
        <p:spPr>
          <a:xfrm>
            <a:off x="851472" y="4564085"/>
            <a:ext cx="5023336" cy="683841"/>
          </a:xfrm>
          <a:prstGeom prst="rect">
            <a:avLst/>
          </a:prstGeom>
          <a:solidFill>
            <a:srgbClr val="E9AB77"/>
          </a:solidFill>
          <a:ln>
            <a:noFill/>
          </a:ln>
          <a:effectLst>
            <a:outerShdw blurRad="50800" dist="38100" dir="2700000" algn="tl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Titolo e descrizione del progetto 00/00/0000-00/00/0000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3C344501-51EB-984F-922D-D3BA95AEB638}"/>
              </a:ext>
            </a:extLst>
          </p:cNvPr>
          <p:cNvSpPr/>
          <p:nvPr/>
        </p:nvSpPr>
        <p:spPr>
          <a:xfrm>
            <a:off x="5424134" y="4127115"/>
            <a:ext cx="1005840" cy="228600"/>
          </a:xfrm>
          <a:prstGeom prst="rect">
            <a:avLst/>
          </a:prstGeom>
          <a:solidFill>
            <a:srgbClr val="ECD6B2"/>
          </a:solidFill>
          <a:ln>
            <a:noFill/>
          </a:ln>
          <a:effectLst>
            <a:outerShdw blurRad="50800" dist="38100" dir="2700000" algn="tl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Traguardo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A92B052D-A5ED-B742-AF74-35D3E59F4421}"/>
              </a:ext>
            </a:extLst>
          </p:cNvPr>
          <p:cNvSpPr/>
          <p:nvPr/>
        </p:nvSpPr>
        <p:spPr>
          <a:xfrm>
            <a:off x="5919337" y="5182635"/>
            <a:ext cx="5931233" cy="327987"/>
          </a:xfrm>
          <a:prstGeom prst="rect">
            <a:avLst/>
          </a:prstGeom>
          <a:solidFill>
            <a:srgbClr val="89D0C2"/>
          </a:solidFill>
          <a:ln>
            <a:noFill/>
          </a:ln>
          <a:effectLst>
            <a:outerShdw blurRad="50800" dist="38100" dir="2700000" algn="tl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Obiettivo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B8A9222A-8FD5-5048-8CE9-35F0231BABFF}"/>
              </a:ext>
            </a:extLst>
          </p:cNvPr>
          <p:cNvSpPr/>
          <p:nvPr/>
        </p:nvSpPr>
        <p:spPr>
          <a:xfrm>
            <a:off x="5932934" y="4570339"/>
            <a:ext cx="2932329" cy="228600"/>
          </a:xfrm>
          <a:prstGeom prst="rect">
            <a:avLst/>
          </a:prstGeom>
          <a:solidFill>
            <a:srgbClr val="56BFD2"/>
          </a:solidFill>
          <a:ln>
            <a:noFill/>
          </a:ln>
          <a:effectLst>
            <a:outerShdw blurRad="50800" dist="38100" dir="2700000" algn="tl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Obiettivo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2B239910-7A02-344C-BA66-D272DE5F5D13}"/>
              </a:ext>
            </a:extLst>
          </p:cNvPr>
          <p:cNvSpPr/>
          <p:nvPr/>
        </p:nvSpPr>
        <p:spPr>
          <a:xfrm>
            <a:off x="10947321" y="2090872"/>
            <a:ext cx="799919" cy="228600"/>
          </a:xfrm>
          <a:prstGeom prst="rect">
            <a:avLst/>
          </a:prstGeom>
          <a:solidFill>
            <a:srgbClr val="4494A2"/>
          </a:solidFill>
          <a:ln>
            <a:noFill/>
          </a:ln>
          <a:effectLst>
            <a:outerShdw blurRad="50800" dist="38100" dir="2700000" algn="tl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220700B7-FE64-BC42-8D51-17764740A425}"/>
              </a:ext>
            </a:extLst>
          </p:cNvPr>
          <p:cNvSpPr/>
          <p:nvPr/>
        </p:nvSpPr>
        <p:spPr>
          <a:xfrm>
            <a:off x="439907" y="5763631"/>
            <a:ext cx="274320" cy="228600"/>
          </a:xfrm>
          <a:prstGeom prst="rect">
            <a:avLst/>
          </a:prstGeom>
          <a:solidFill>
            <a:srgbClr val="D14C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0D04DC16-0FB4-FD49-A177-C0A4416CE091}"/>
              </a:ext>
            </a:extLst>
          </p:cNvPr>
          <p:cNvSpPr/>
          <p:nvPr/>
        </p:nvSpPr>
        <p:spPr>
          <a:xfrm>
            <a:off x="439907" y="6089239"/>
            <a:ext cx="274320" cy="228600"/>
          </a:xfrm>
          <a:prstGeom prst="rect">
            <a:avLst/>
          </a:prstGeom>
          <a:solidFill>
            <a:srgbClr val="E477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F79E8F58-E22D-4C49-81D8-7222C73F3857}"/>
              </a:ext>
            </a:extLst>
          </p:cNvPr>
          <p:cNvSpPr/>
          <p:nvPr/>
        </p:nvSpPr>
        <p:spPr>
          <a:xfrm>
            <a:off x="3401228" y="5763631"/>
            <a:ext cx="274320" cy="228600"/>
          </a:xfrm>
          <a:prstGeom prst="rect">
            <a:avLst/>
          </a:prstGeom>
          <a:solidFill>
            <a:srgbClr val="E9AB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48CABC9F-CA25-AE48-B7D2-D4AE53DD30DA}"/>
              </a:ext>
            </a:extLst>
          </p:cNvPr>
          <p:cNvSpPr/>
          <p:nvPr/>
        </p:nvSpPr>
        <p:spPr>
          <a:xfrm>
            <a:off x="3401228" y="6089239"/>
            <a:ext cx="274320" cy="228600"/>
          </a:xfrm>
          <a:prstGeom prst="rect">
            <a:avLst/>
          </a:prstGeom>
          <a:solidFill>
            <a:srgbClr val="ECD6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3A6B8C60-8443-6D40-AA7F-BB1A83C9A285}"/>
              </a:ext>
            </a:extLst>
          </p:cNvPr>
          <p:cNvSpPr/>
          <p:nvPr/>
        </p:nvSpPr>
        <p:spPr>
          <a:xfrm>
            <a:off x="6362549" y="5763631"/>
            <a:ext cx="274320" cy="228600"/>
          </a:xfrm>
          <a:prstGeom prst="rect">
            <a:avLst/>
          </a:prstGeom>
          <a:solidFill>
            <a:srgbClr val="89D0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554E4906-8AFB-004F-8D6E-1195863F4A2D}"/>
              </a:ext>
            </a:extLst>
          </p:cNvPr>
          <p:cNvSpPr/>
          <p:nvPr/>
        </p:nvSpPr>
        <p:spPr>
          <a:xfrm>
            <a:off x="6362549" y="6089239"/>
            <a:ext cx="274320" cy="228600"/>
          </a:xfrm>
          <a:prstGeom prst="rect">
            <a:avLst/>
          </a:prstGeom>
          <a:solidFill>
            <a:srgbClr val="56BF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7B8B1A9C-826E-0E4B-B2DB-840E51E22A6E}"/>
              </a:ext>
            </a:extLst>
          </p:cNvPr>
          <p:cNvSpPr/>
          <p:nvPr/>
        </p:nvSpPr>
        <p:spPr>
          <a:xfrm>
            <a:off x="9323871" y="5763631"/>
            <a:ext cx="274320" cy="228600"/>
          </a:xfrm>
          <a:prstGeom prst="rect">
            <a:avLst/>
          </a:prstGeom>
          <a:solidFill>
            <a:srgbClr val="4494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2DD665EC-E3D0-7241-9023-1B085A655AC7}"/>
              </a:ext>
            </a:extLst>
          </p:cNvPr>
          <p:cNvSpPr/>
          <p:nvPr/>
        </p:nvSpPr>
        <p:spPr>
          <a:xfrm>
            <a:off x="9323871" y="6089239"/>
            <a:ext cx="274320" cy="228600"/>
          </a:xfrm>
          <a:prstGeom prst="rect">
            <a:avLst/>
          </a:prstGeom>
          <a:solidFill>
            <a:srgbClr val="2640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5DB96BB-2EA7-D744-8E6F-DFB6B05779BC}"/>
              </a:ext>
            </a:extLst>
          </p:cNvPr>
          <p:cNvSpPr txBox="1"/>
          <p:nvPr/>
        </p:nvSpPr>
        <p:spPr>
          <a:xfrm>
            <a:off x="714226" y="5763631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" sz="1000" dirty="0">
                <a:latin typeface="Century Gothic" panose="020B0502020202020204" pitchFamily="34" charset="0"/>
              </a:rPr>
              <a:t>Colore chiave 1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4E03B776-881A-BE4E-9B71-CED5774718F9}"/>
              </a:ext>
            </a:extLst>
          </p:cNvPr>
          <p:cNvSpPr txBox="1"/>
          <p:nvPr/>
        </p:nvSpPr>
        <p:spPr>
          <a:xfrm>
            <a:off x="714226" y="6089239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" sz="1000" dirty="0">
                <a:latin typeface="Century Gothic" panose="020B0502020202020204" pitchFamily="34" charset="0"/>
              </a:rPr>
              <a:t>Colore chiave 2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E1CE2886-7039-ED47-AD04-81D7280A7112}"/>
              </a:ext>
            </a:extLst>
          </p:cNvPr>
          <p:cNvSpPr txBox="1"/>
          <p:nvPr/>
        </p:nvSpPr>
        <p:spPr>
          <a:xfrm>
            <a:off x="3668794" y="5763294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" sz="1000" dirty="0">
                <a:latin typeface="Century Gothic" panose="020B0502020202020204" pitchFamily="34" charset="0"/>
              </a:rPr>
              <a:t>Colore chiave 3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825DE9F7-3A84-BA4D-A8D6-1F28061069D2}"/>
              </a:ext>
            </a:extLst>
          </p:cNvPr>
          <p:cNvSpPr txBox="1"/>
          <p:nvPr/>
        </p:nvSpPr>
        <p:spPr>
          <a:xfrm>
            <a:off x="3668794" y="6088902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" sz="1000" dirty="0">
                <a:latin typeface="Century Gothic" panose="020B0502020202020204" pitchFamily="34" charset="0"/>
              </a:rPr>
              <a:t>Colore chiave 4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F6270B6A-6B71-594B-B81B-8944B73321E7}"/>
              </a:ext>
            </a:extLst>
          </p:cNvPr>
          <p:cNvSpPr txBox="1"/>
          <p:nvPr/>
        </p:nvSpPr>
        <p:spPr>
          <a:xfrm>
            <a:off x="6621454" y="5761556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" sz="1000" dirty="0">
                <a:latin typeface="Century Gothic" panose="020B0502020202020204" pitchFamily="34" charset="0"/>
              </a:rPr>
              <a:t>Colore chiave 5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20F5B221-2B2F-7C48-BEE0-AA17DBE93A34}"/>
              </a:ext>
            </a:extLst>
          </p:cNvPr>
          <p:cNvSpPr txBox="1"/>
          <p:nvPr/>
        </p:nvSpPr>
        <p:spPr>
          <a:xfrm>
            <a:off x="6621454" y="6087164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" sz="1000" dirty="0">
                <a:latin typeface="Century Gothic" panose="020B0502020202020204" pitchFamily="34" charset="0"/>
              </a:rPr>
              <a:t>Colore chiave 6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B5DA047D-3A7F-0545-B165-F711A43115FC}"/>
              </a:ext>
            </a:extLst>
          </p:cNvPr>
          <p:cNvSpPr txBox="1"/>
          <p:nvPr/>
        </p:nvSpPr>
        <p:spPr>
          <a:xfrm>
            <a:off x="9576022" y="5761219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" sz="1000" dirty="0">
                <a:latin typeface="Century Gothic" panose="020B0502020202020204" pitchFamily="34" charset="0"/>
              </a:rPr>
              <a:t>Colore chiave 7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C4076791-A3BF-A842-B151-65ED9133042D}"/>
              </a:ext>
            </a:extLst>
          </p:cNvPr>
          <p:cNvSpPr txBox="1"/>
          <p:nvPr/>
        </p:nvSpPr>
        <p:spPr>
          <a:xfrm>
            <a:off x="9576022" y="6086827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" sz="1000" dirty="0">
                <a:latin typeface="Century Gothic" panose="020B0502020202020204" pitchFamily="34" charset="0"/>
              </a:rPr>
              <a:t>Colore chiave 8</a:t>
            </a:r>
          </a:p>
        </p:txBody>
      </p:sp>
      <p:sp>
        <p:nvSpPr>
          <p:cNvPr id="82" name="Diamond 81">
            <a:extLst>
              <a:ext uri="{FF2B5EF4-FFF2-40B4-BE49-F238E27FC236}">
                <a16:creationId xmlns:a16="http://schemas.microsoft.com/office/drawing/2014/main" id="{F0A1BFD6-B1A7-E848-8CCD-2354D3E918EF}"/>
              </a:ext>
            </a:extLst>
          </p:cNvPr>
          <p:cNvSpPr>
            <a:spLocks noChangeAspect="1"/>
          </p:cNvSpPr>
          <p:nvPr/>
        </p:nvSpPr>
        <p:spPr>
          <a:xfrm>
            <a:off x="11054506" y="2100039"/>
            <a:ext cx="182880" cy="182880"/>
          </a:xfrm>
          <a:prstGeom prst="diamond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3B60B896-37F2-1C41-A35B-FD3D0B568849}"/>
              </a:ext>
            </a:extLst>
          </p:cNvPr>
          <p:cNvSpPr/>
          <p:nvPr/>
        </p:nvSpPr>
        <p:spPr>
          <a:xfrm>
            <a:off x="3249807" y="3301557"/>
            <a:ext cx="3885875" cy="327776"/>
          </a:xfrm>
          <a:prstGeom prst="rect">
            <a:avLst/>
          </a:prstGeom>
          <a:solidFill>
            <a:srgbClr val="ECD6B2"/>
          </a:solidFill>
          <a:ln>
            <a:noFill/>
          </a:ln>
          <a:effectLst>
            <a:outerShdw blurRad="50800" dist="38100" dir="2700000" algn="tl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Traguardo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942AC41D-644D-7E46-A97A-C63326464FB0}"/>
              </a:ext>
            </a:extLst>
          </p:cNvPr>
          <p:cNvSpPr/>
          <p:nvPr/>
        </p:nvSpPr>
        <p:spPr>
          <a:xfrm>
            <a:off x="2071568" y="4142691"/>
            <a:ext cx="2933640" cy="228600"/>
          </a:xfrm>
          <a:prstGeom prst="rect">
            <a:avLst/>
          </a:prstGeom>
          <a:solidFill>
            <a:srgbClr val="264065"/>
          </a:solidFill>
          <a:ln>
            <a:noFill/>
          </a:ln>
          <a:effectLst>
            <a:outerShdw blurRad="50800" dist="38100" dir="2700000" algn="tl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" sz="1000" dirty="0">
                <a:solidFill>
                  <a:schemeClr val="bg1"/>
                </a:solidFill>
                <a:latin typeface="Century Gothic" panose="020B0502020202020204" pitchFamily="34" charset="0"/>
              </a:rPr>
              <a:t>Obiettivo</a:t>
            </a:r>
          </a:p>
        </p:txBody>
      </p:sp>
    </p:spTree>
    <p:extLst>
      <p:ext uri="{BB962C8B-B14F-4D97-AF65-F5344CB8AC3E}">
        <p14:creationId xmlns:p14="http://schemas.microsoft.com/office/powerpoint/2010/main" val="823638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DISCONOSCIMENTO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Tutti gli articoli, i modelli o le informazioni fornite da Smartsheet sul sito Web sono solo di riferimento. Mentre ci sforziamo di mantenere le informazioni aggiornate e corrette, non rilasciamo dichiarazioni o garanzie di alcun tipo, esplicite o implicite, circa la completezza, l'accuratezza, l'affidabilità, l'idoneità o la disponibilità in relazione al sito Web o alle informazioni, agli articoli, ai modelli o alla grafica correlata contenuti nel sito Web. Qualsiasi affidamento che fai su tali informazioni è quindi strettamente a tuo rischio.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3-Year-Project-Roadmap-Template_PowerPoint" id="{FE2CAD20-10E8-B94D-AA35-9684174C14E5}" vid="{43D5563E-D81A-F048-9822-7F7FAABC460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IC-3-Year-Project-Roadmap-Template_PowerPoint</Template>
  <TotalTime>5</TotalTime>
  <Words>337</Words>
  <Application>Microsoft Macintosh PowerPoint</Application>
  <PresentationFormat>Widescreen</PresentationFormat>
  <Paragraphs>78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PowerPoint</dc:title>
  <dc:creator>Alexandra Ragazhinskaya</dc:creator>
  <cp:lastModifiedBy>Jason Flores</cp:lastModifiedBy>
  <cp:revision>2</cp:revision>
  <cp:lastPrinted>2020-08-31T22:23:58Z</cp:lastPrinted>
  <dcterms:created xsi:type="dcterms:W3CDTF">2021-07-01T18:02:38Z</dcterms:created>
  <dcterms:modified xsi:type="dcterms:W3CDTF">2022-06-06T20:03:44Z</dcterms:modified>
</cp:coreProperties>
</file>