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8" r:id="rId2"/>
    <p:sldId id="316" r:id="rId3"/>
    <p:sldId id="324" r:id="rId4"/>
    <p:sldId id="327" r:id="rId5"/>
    <p:sldId id="328" r:id="rId6"/>
    <p:sldId id="329" r:id="rId7"/>
    <p:sldId id="330" r:id="rId8"/>
    <p:sldId id="325" r:id="rId9"/>
    <p:sldId id="320"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3E"/>
    <a:srgbClr val="42968F"/>
    <a:srgbClr val="009B47"/>
    <a:srgbClr val="009544"/>
    <a:srgbClr val="4DACA4"/>
    <a:srgbClr val="EAEEF3"/>
    <a:srgbClr val="E3EAF6"/>
    <a:srgbClr val="5B7191"/>
    <a:srgbClr val="CDD5DD"/>
    <a:srgbClr val="748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19"/>
    <p:restoredTop sz="86447"/>
  </p:normalViewPr>
  <p:slideViewPr>
    <p:cSldViewPr snapToGrid="0" snapToObjects="1">
      <p:cViewPr varScale="1">
        <p:scale>
          <a:sx n="157" d="100"/>
          <a:sy n="157" d="100"/>
        </p:scale>
        <p:origin x="672"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2/9/2020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330173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359628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891467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867219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4748113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092233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61866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2/9/2020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it.ly/37fktr4"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M&amp;A PRESENTATION</a:t>
            </a:r>
          </a:p>
        </p:txBody>
      </p:sp>
      <p:sp>
        <p:nvSpPr>
          <p:cNvPr id="11" name="TextBox 10">
            <a:extLst>
              <a:ext uri="{FF2B5EF4-FFF2-40B4-BE49-F238E27FC236}">
                <a16:creationId xmlns:a16="http://schemas.microsoft.com/office/drawing/2014/main" id="{D25B69A5-3B0C-C540-8CC8-9794435EA004}"/>
              </a:ext>
            </a:extLst>
          </p:cNvPr>
          <p:cNvSpPr txBox="1"/>
          <p:nvPr/>
        </p:nvSpPr>
        <p:spPr>
          <a:xfrm>
            <a:off x="478849" y="813188"/>
            <a:ext cx="5617151" cy="4870920"/>
          </a:xfrm>
          <a:prstGeom prst="rect">
            <a:avLst/>
          </a:prstGeom>
          <a:noFill/>
        </p:spPr>
        <p:txBody>
          <a:bodyPr wrap="square" rtlCol="0">
            <a:spAutoFit/>
          </a:bodyPr>
          <a:lstStyle/>
          <a:p>
            <a:r>
              <a:rPr lang="en-US" sz="6000" dirty="0">
                <a:latin typeface="Century Gothic" panose="020B0502020202020204" pitchFamily="34" charset="0"/>
              </a:rPr>
              <a:t>STRATEGIC MERGER </a:t>
            </a:r>
          </a:p>
          <a:p>
            <a:r>
              <a:rPr lang="en-US" sz="6000" dirty="0">
                <a:latin typeface="Century Gothic" panose="020B0502020202020204" pitchFamily="34" charset="0"/>
              </a:rPr>
              <a:t>&amp; ACQUISITION PRESENTATION</a:t>
            </a:r>
          </a:p>
        </p:txBody>
      </p:sp>
      <p:grpSp>
        <p:nvGrpSpPr>
          <p:cNvPr id="14" name="Group 13">
            <a:extLst>
              <a:ext uri="{FF2B5EF4-FFF2-40B4-BE49-F238E27FC236}">
                <a16:creationId xmlns:a16="http://schemas.microsoft.com/office/drawing/2014/main" id="{273E4A99-8E98-9C49-BEA2-1DA828E7F9B3}"/>
              </a:ext>
            </a:extLst>
          </p:cNvPr>
          <p:cNvGrpSpPr/>
          <p:nvPr/>
        </p:nvGrpSpPr>
        <p:grpSpPr>
          <a:xfrm>
            <a:off x="7892224" y="1927759"/>
            <a:ext cx="3657600" cy="3604623"/>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en-US" sz="4400" b="1" dirty="0">
                  <a:solidFill>
                    <a:schemeClr val="bg1"/>
                  </a:solidFill>
                  <a:latin typeface="Century Gothic" panose="020B0502020202020204" pitchFamily="34" charset="0"/>
                </a:rPr>
                <a:t>YOUR</a:t>
              </a:r>
            </a:p>
            <a:p>
              <a:pPr algn="ctr"/>
              <a:r>
                <a:rPr lang="en-US" sz="4400" b="1" dirty="0">
                  <a:solidFill>
                    <a:schemeClr val="bg1"/>
                  </a:solidFill>
                  <a:latin typeface="Century Gothic" panose="020B0502020202020204" pitchFamily="34" charset="0"/>
                </a:rPr>
                <a:t>LOGO</a:t>
              </a:r>
            </a:p>
          </p:txBody>
        </p:sp>
      </p:grpSp>
      <p:pic>
        <p:nvPicPr>
          <p:cNvPr id="3" name="Рисунок 2">
            <a:hlinkClick r:id="rId3"/>
            <a:extLst>
              <a:ext uri="{FF2B5EF4-FFF2-40B4-BE49-F238E27FC236}">
                <a16:creationId xmlns:a16="http://schemas.microsoft.com/office/drawing/2014/main" id="{A3D1F563-6576-41BC-A098-C6B4351E9EC8}"/>
              </a:ext>
            </a:extLst>
          </p:cNvPr>
          <p:cNvPicPr>
            <a:picLocks noChangeAspect="1"/>
          </p:cNvPicPr>
          <p:nvPr/>
        </p:nvPicPr>
        <p:blipFill>
          <a:blip r:embed="rId4"/>
          <a:stretch>
            <a:fillRect/>
          </a:stretch>
        </p:blipFill>
        <p:spPr>
          <a:xfrm>
            <a:off x="8018177" y="170005"/>
            <a:ext cx="3114798" cy="432780"/>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hevron 28">
            <a:extLst>
              <a:ext uri="{FF2B5EF4-FFF2-40B4-BE49-F238E27FC236}">
                <a16:creationId xmlns:a16="http://schemas.microsoft.com/office/drawing/2014/main" id="{4D4C09A3-8E81-F144-9319-99D69AD88DA0}"/>
              </a:ext>
            </a:extLst>
          </p:cNvPr>
          <p:cNvSpPr/>
          <p:nvPr/>
        </p:nvSpPr>
        <p:spPr>
          <a:xfrm>
            <a:off x="400765" y="2346428"/>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0" name="Chevron 29">
            <a:extLst>
              <a:ext uri="{FF2B5EF4-FFF2-40B4-BE49-F238E27FC236}">
                <a16:creationId xmlns:a16="http://schemas.microsoft.com/office/drawing/2014/main" id="{BE7BEC89-0149-3049-881F-DAC4DF232C57}"/>
              </a:ext>
            </a:extLst>
          </p:cNvPr>
          <p:cNvSpPr/>
          <p:nvPr/>
        </p:nvSpPr>
        <p:spPr>
          <a:xfrm>
            <a:off x="2323349" y="2346428"/>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1" name="Chevron 30">
            <a:extLst>
              <a:ext uri="{FF2B5EF4-FFF2-40B4-BE49-F238E27FC236}">
                <a16:creationId xmlns:a16="http://schemas.microsoft.com/office/drawing/2014/main" id="{FE1FFFC3-BC22-6348-AEDB-068BE51AFEF1}"/>
              </a:ext>
            </a:extLst>
          </p:cNvPr>
          <p:cNvSpPr/>
          <p:nvPr/>
        </p:nvSpPr>
        <p:spPr>
          <a:xfrm>
            <a:off x="4245933" y="2334761"/>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2" name="Chevron 31">
            <a:extLst>
              <a:ext uri="{FF2B5EF4-FFF2-40B4-BE49-F238E27FC236}">
                <a16:creationId xmlns:a16="http://schemas.microsoft.com/office/drawing/2014/main" id="{76AECAAB-565F-964F-A05A-CA807E30E8AD}"/>
              </a:ext>
            </a:extLst>
          </p:cNvPr>
          <p:cNvSpPr/>
          <p:nvPr/>
        </p:nvSpPr>
        <p:spPr>
          <a:xfrm>
            <a:off x="6168517" y="2334761"/>
            <a:ext cx="2180492" cy="1188720"/>
          </a:xfrm>
          <a:custGeom>
            <a:avLst/>
            <a:gdLst>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0 w 2180492"/>
              <a:gd name="connsiteY4" fmla="*/ 1188720 h 1188720"/>
              <a:gd name="connsiteX5" fmla="*/ 347641 w 2180492"/>
              <a:gd name="connsiteY5" fmla="*/ 594360 h 1188720"/>
              <a:gd name="connsiteX6" fmla="*/ 0 w 2180492"/>
              <a:gd name="connsiteY6" fmla="*/ 0 h 1188720"/>
              <a:gd name="connsiteX0" fmla="*/ 0 w 2180492"/>
              <a:gd name="connsiteY0" fmla="*/ 0 h 1188720"/>
              <a:gd name="connsiteX1" fmla="*/ 1832851 w 2180492"/>
              <a:gd name="connsiteY1" fmla="*/ 0 h 1188720"/>
              <a:gd name="connsiteX2" fmla="*/ 2180492 w 2180492"/>
              <a:gd name="connsiteY2" fmla="*/ 594360 h 1188720"/>
              <a:gd name="connsiteX3" fmla="*/ 1832851 w 2180492"/>
              <a:gd name="connsiteY3" fmla="*/ 1188720 h 1188720"/>
              <a:gd name="connsiteX4" fmla="*/ 347641 w 2180492"/>
              <a:gd name="connsiteY4" fmla="*/ 594360 h 1188720"/>
              <a:gd name="connsiteX5" fmla="*/ 0 w 2180492"/>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80492" h="1188720">
                <a:moveTo>
                  <a:pt x="0" y="0"/>
                </a:moveTo>
                <a:lnTo>
                  <a:pt x="1832851" y="0"/>
                </a:lnTo>
                <a:lnTo>
                  <a:pt x="2180492" y="594360"/>
                </a:lnTo>
                <a:lnTo>
                  <a:pt x="1832851"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33" name="Chevron 32">
            <a:extLst>
              <a:ext uri="{FF2B5EF4-FFF2-40B4-BE49-F238E27FC236}">
                <a16:creationId xmlns:a16="http://schemas.microsoft.com/office/drawing/2014/main" id="{ED280925-B5B9-5C49-89A1-B3BB5EAA1BAB}"/>
              </a:ext>
            </a:extLst>
          </p:cNvPr>
          <p:cNvSpPr/>
          <p:nvPr/>
        </p:nvSpPr>
        <p:spPr>
          <a:xfrm>
            <a:off x="8091101" y="2346428"/>
            <a:ext cx="3566160" cy="1188720"/>
          </a:xfrm>
          <a:custGeom>
            <a:avLst/>
            <a:gdLst>
              <a:gd name="connsiteX0" fmla="*/ 0 w 3566160"/>
              <a:gd name="connsiteY0" fmla="*/ 0 h 1188720"/>
              <a:gd name="connsiteX1" fmla="*/ 3218519 w 3566160"/>
              <a:gd name="connsiteY1" fmla="*/ 0 h 1188720"/>
              <a:gd name="connsiteX2" fmla="*/ 3566160 w 3566160"/>
              <a:gd name="connsiteY2" fmla="*/ 594360 h 1188720"/>
              <a:gd name="connsiteX3" fmla="*/ 3218519 w 3566160"/>
              <a:gd name="connsiteY3" fmla="*/ 1188720 h 1188720"/>
              <a:gd name="connsiteX4" fmla="*/ 0 w 3566160"/>
              <a:gd name="connsiteY4" fmla="*/ 1188720 h 1188720"/>
              <a:gd name="connsiteX5" fmla="*/ 347641 w 3566160"/>
              <a:gd name="connsiteY5" fmla="*/ 594360 h 1188720"/>
              <a:gd name="connsiteX6" fmla="*/ 0 w 3566160"/>
              <a:gd name="connsiteY6" fmla="*/ 0 h 1188720"/>
              <a:gd name="connsiteX0" fmla="*/ 0 w 3566160"/>
              <a:gd name="connsiteY0" fmla="*/ 0 h 1188720"/>
              <a:gd name="connsiteX1" fmla="*/ 3218519 w 3566160"/>
              <a:gd name="connsiteY1" fmla="*/ 0 h 1188720"/>
              <a:gd name="connsiteX2" fmla="*/ 3566160 w 3566160"/>
              <a:gd name="connsiteY2" fmla="*/ 594360 h 1188720"/>
              <a:gd name="connsiteX3" fmla="*/ 3218519 w 3566160"/>
              <a:gd name="connsiteY3" fmla="*/ 1188720 h 1188720"/>
              <a:gd name="connsiteX4" fmla="*/ 347641 w 3566160"/>
              <a:gd name="connsiteY4" fmla="*/ 594360 h 1188720"/>
              <a:gd name="connsiteX5" fmla="*/ 0 w 3566160"/>
              <a:gd name="connsiteY5" fmla="*/ 0 h 118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66160" h="1188720">
                <a:moveTo>
                  <a:pt x="0" y="0"/>
                </a:moveTo>
                <a:lnTo>
                  <a:pt x="3218519" y="0"/>
                </a:lnTo>
                <a:lnTo>
                  <a:pt x="3566160" y="594360"/>
                </a:lnTo>
                <a:lnTo>
                  <a:pt x="3218519" y="1188720"/>
                </a:lnTo>
                <a:lnTo>
                  <a:pt x="347641" y="594360"/>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solidFill>
                <a:schemeClr val="bg1"/>
              </a:solidFill>
              <a:latin typeface="Century Gothic" panose="020B0502020202020204" pitchFamily="34" charset="0"/>
            </a:endParaRP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STRATEGY OVERVIEW</a:t>
            </a:r>
          </a:p>
        </p:txBody>
      </p:sp>
      <p:sp>
        <p:nvSpPr>
          <p:cNvPr id="2" name="Chevron 1">
            <a:extLst>
              <a:ext uri="{FF2B5EF4-FFF2-40B4-BE49-F238E27FC236}">
                <a16:creationId xmlns:a16="http://schemas.microsoft.com/office/drawing/2014/main" id="{2C449FE5-71CB-0248-BE07-AF85C8172CC4}"/>
              </a:ext>
            </a:extLst>
          </p:cNvPr>
          <p:cNvSpPr/>
          <p:nvPr/>
        </p:nvSpPr>
        <p:spPr>
          <a:xfrm>
            <a:off x="422031" y="2386328"/>
            <a:ext cx="2180492" cy="1188720"/>
          </a:xfrm>
          <a:prstGeom prst="chevron">
            <a:avLst>
              <a:gd name="adj" fmla="val 29245"/>
            </a:avLst>
          </a:prstGeom>
          <a:solidFill>
            <a:schemeClr val="tx2">
              <a:lumMod val="50000"/>
            </a:schemeClr>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M&amp;A</a:t>
            </a:r>
          </a:p>
          <a:p>
            <a:pPr algn="ctr"/>
            <a:r>
              <a:rPr lang="en-US" b="1" dirty="0">
                <a:solidFill>
                  <a:schemeClr val="bg1"/>
                </a:solidFill>
                <a:latin typeface="Century Gothic" panose="020B0502020202020204" pitchFamily="34" charset="0"/>
              </a:rPr>
              <a:t>STRATEGY</a:t>
            </a:r>
          </a:p>
        </p:txBody>
      </p:sp>
      <p:sp>
        <p:nvSpPr>
          <p:cNvPr id="9" name="Chevron 8">
            <a:extLst>
              <a:ext uri="{FF2B5EF4-FFF2-40B4-BE49-F238E27FC236}">
                <a16:creationId xmlns:a16="http://schemas.microsoft.com/office/drawing/2014/main" id="{D6EC4877-CAD0-D94E-8F96-728109004F93}"/>
              </a:ext>
            </a:extLst>
          </p:cNvPr>
          <p:cNvSpPr/>
          <p:nvPr/>
        </p:nvSpPr>
        <p:spPr>
          <a:xfrm>
            <a:off x="2344615" y="2386328"/>
            <a:ext cx="2180492" cy="1188720"/>
          </a:xfrm>
          <a:prstGeom prst="chevron">
            <a:avLst>
              <a:gd name="adj" fmla="val 29245"/>
            </a:avLst>
          </a:prstGeom>
          <a:solidFill>
            <a:schemeClr val="tx2"/>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TARGET SCREENING</a:t>
            </a:r>
          </a:p>
        </p:txBody>
      </p:sp>
      <p:sp>
        <p:nvSpPr>
          <p:cNvPr id="10" name="Chevron 9">
            <a:extLst>
              <a:ext uri="{FF2B5EF4-FFF2-40B4-BE49-F238E27FC236}">
                <a16:creationId xmlns:a16="http://schemas.microsoft.com/office/drawing/2014/main" id="{FA641048-1449-6E45-A6F8-92DD6C55874B}"/>
              </a:ext>
            </a:extLst>
          </p:cNvPr>
          <p:cNvSpPr/>
          <p:nvPr/>
        </p:nvSpPr>
        <p:spPr>
          <a:xfrm>
            <a:off x="4267199" y="2374661"/>
            <a:ext cx="2180492" cy="1188720"/>
          </a:xfrm>
          <a:prstGeom prst="chevron">
            <a:avLst>
              <a:gd name="adj" fmla="val 29245"/>
            </a:avLst>
          </a:prstGeom>
          <a:solidFill>
            <a:srgbClr val="42968F"/>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DUE DILIGENCE</a:t>
            </a:r>
          </a:p>
        </p:txBody>
      </p:sp>
      <p:sp>
        <p:nvSpPr>
          <p:cNvPr id="11" name="Chevron 10">
            <a:extLst>
              <a:ext uri="{FF2B5EF4-FFF2-40B4-BE49-F238E27FC236}">
                <a16:creationId xmlns:a16="http://schemas.microsoft.com/office/drawing/2014/main" id="{9F6C3B9D-2401-A549-832C-D91548EA106F}"/>
              </a:ext>
            </a:extLst>
          </p:cNvPr>
          <p:cNvSpPr/>
          <p:nvPr/>
        </p:nvSpPr>
        <p:spPr>
          <a:xfrm>
            <a:off x="6189783" y="2374661"/>
            <a:ext cx="2180492" cy="1188720"/>
          </a:xfrm>
          <a:prstGeom prst="chevron">
            <a:avLst>
              <a:gd name="adj" fmla="val 29245"/>
            </a:avLst>
          </a:prstGeom>
          <a:solidFill>
            <a:srgbClr val="009B47"/>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PRE-CLOSE PLANNING</a:t>
            </a:r>
          </a:p>
        </p:txBody>
      </p:sp>
      <p:sp>
        <p:nvSpPr>
          <p:cNvPr id="12" name="Chevron 11">
            <a:extLst>
              <a:ext uri="{FF2B5EF4-FFF2-40B4-BE49-F238E27FC236}">
                <a16:creationId xmlns:a16="http://schemas.microsoft.com/office/drawing/2014/main" id="{680BAE1A-CA2E-8F47-A470-29A5807B6A4F}"/>
              </a:ext>
            </a:extLst>
          </p:cNvPr>
          <p:cNvSpPr/>
          <p:nvPr/>
        </p:nvSpPr>
        <p:spPr>
          <a:xfrm>
            <a:off x="8112367" y="2386328"/>
            <a:ext cx="3566160" cy="1188720"/>
          </a:xfrm>
          <a:prstGeom prst="chevron">
            <a:avLst>
              <a:gd name="adj" fmla="val 29245"/>
            </a:avLst>
          </a:prstGeom>
          <a:solidFill>
            <a:srgbClr val="00883E"/>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bg1"/>
                </a:solidFill>
                <a:latin typeface="Century Gothic" panose="020B0502020202020204" pitchFamily="34" charset="0"/>
              </a:rPr>
              <a:t>POST-CLOSE IMPLEMENTATION</a:t>
            </a:r>
          </a:p>
        </p:txBody>
      </p:sp>
      <p:grpSp>
        <p:nvGrpSpPr>
          <p:cNvPr id="13" name="Group 12">
            <a:extLst>
              <a:ext uri="{FF2B5EF4-FFF2-40B4-BE49-F238E27FC236}">
                <a16:creationId xmlns:a16="http://schemas.microsoft.com/office/drawing/2014/main" id="{EB73E63E-BD27-3943-8DC9-D77F8A2F2072}"/>
              </a:ext>
            </a:extLst>
          </p:cNvPr>
          <p:cNvGrpSpPr/>
          <p:nvPr/>
        </p:nvGrpSpPr>
        <p:grpSpPr>
          <a:xfrm rot="16200000">
            <a:off x="2355073" y="2722301"/>
            <a:ext cx="328012" cy="516774"/>
            <a:chOff x="0" y="0"/>
            <a:chExt cx="895350" cy="1410599"/>
          </a:xfrm>
        </p:grpSpPr>
        <p:sp>
          <p:nvSpPr>
            <p:cNvPr id="14" name="Graphic 5" descr="Arrow: Straight">
              <a:extLst>
                <a:ext uri="{FF2B5EF4-FFF2-40B4-BE49-F238E27FC236}">
                  <a16:creationId xmlns:a16="http://schemas.microsoft.com/office/drawing/2014/main" id="{E16FE5F5-C51C-7F4F-9B9D-1D709F57551E}"/>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5" name="Graphic 5" descr="Arrow: Straight">
              <a:extLst>
                <a:ext uri="{FF2B5EF4-FFF2-40B4-BE49-F238E27FC236}">
                  <a16:creationId xmlns:a16="http://schemas.microsoft.com/office/drawing/2014/main" id="{1B438D6D-743F-334E-8826-E53BC44C9C5A}"/>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6" name="Graphic 5" descr="Arrow: Straight">
              <a:extLst>
                <a:ext uri="{FF2B5EF4-FFF2-40B4-BE49-F238E27FC236}">
                  <a16:creationId xmlns:a16="http://schemas.microsoft.com/office/drawing/2014/main" id="{A2449A82-4794-F749-8DEF-7A4740893F52}"/>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17" name="Group 16">
            <a:extLst>
              <a:ext uri="{FF2B5EF4-FFF2-40B4-BE49-F238E27FC236}">
                <a16:creationId xmlns:a16="http://schemas.microsoft.com/office/drawing/2014/main" id="{522C3188-CD8D-B34F-8D85-F15A58CDE06E}"/>
              </a:ext>
            </a:extLst>
          </p:cNvPr>
          <p:cNvGrpSpPr/>
          <p:nvPr/>
        </p:nvGrpSpPr>
        <p:grpSpPr>
          <a:xfrm rot="16200000">
            <a:off x="4286801" y="2722300"/>
            <a:ext cx="328012" cy="516774"/>
            <a:chOff x="0" y="0"/>
            <a:chExt cx="895350" cy="1410599"/>
          </a:xfrm>
        </p:grpSpPr>
        <p:sp>
          <p:nvSpPr>
            <p:cNvPr id="18" name="Graphic 5" descr="Arrow: Straight">
              <a:extLst>
                <a:ext uri="{FF2B5EF4-FFF2-40B4-BE49-F238E27FC236}">
                  <a16:creationId xmlns:a16="http://schemas.microsoft.com/office/drawing/2014/main" id="{C0370A3B-A05E-6E40-9098-2C80A2C3A7CC}"/>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9" name="Graphic 5" descr="Arrow: Straight">
              <a:extLst>
                <a:ext uri="{FF2B5EF4-FFF2-40B4-BE49-F238E27FC236}">
                  <a16:creationId xmlns:a16="http://schemas.microsoft.com/office/drawing/2014/main" id="{ED9D9EFA-8EB6-6143-B6C3-E2EB06E327AA}"/>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0" name="Graphic 5" descr="Arrow: Straight">
              <a:extLst>
                <a:ext uri="{FF2B5EF4-FFF2-40B4-BE49-F238E27FC236}">
                  <a16:creationId xmlns:a16="http://schemas.microsoft.com/office/drawing/2014/main" id="{2165857B-4346-F548-87C2-9E1062BB5EC3}"/>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21" name="Group 20">
            <a:extLst>
              <a:ext uri="{FF2B5EF4-FFF2-40B4-BE49-F238E27FC236}">
                <a16:creationId xmlns:a16="http://schemas.microsoft.com/office/drawing/2014/main" id="{6F89F1C7-297D-1342-AB1C-87B79D3A67CB}"/>
              </a:ext>
            </a:extLst>
          </p:cNvPr>
          <p:cNvGrpSpPr/>
          <p:nvPr/>
        </p:nvGrpSpPr>
        <p:grpSpPr>
          <a:xfrm rot="16200000">
            <a:off x="6200044" y="2722300"/>
            <a:ext cx="328012" cy="516774"/>
            <a:chOff x="0" y="0"/>
            <a:chExt cx="895350" cy="1410599"/>
          </a:xfrm>
        </p:grpSpPr>
        <p:sp>
          <p:nvSpPr>
            <p:cNvPr id="22" name="Graphic 5" descr="Arrow: Straight">
              <a:extLst>
                <a:ext uri="{FF2B5EF4-FFF2-40B4-BE49-F238E27FC236}">
                  <a16:creationId xmlns:a16="http://schemas.microsoft.com/office/drawing/2014/main" id="{BE09FDC4-51C0-564D-B985-D874AAAC4D7F}"/>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3" name="Graphic 5" descr="Arrow: Straight">
              <a:extLst>
                <a:ext uri="{FF2B5EF4-FFF2-40B4-BE49-F238E27FC236}">
                  <a16:creationId xmlns:a16="http://schemas.microsoft.com/office/drawing/2014/main" id="{13AE9A8A-00E2-D74F-9C05-9532774E8F75}"/>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4" name="Graphic 5" descr="Arrow: Straight">
              <a:extLst>
                <a:ext uri="{FF2B5EF4-FFF2-40B4-BE49-F238E27FC236}">
                  <a16:creationId xmlns:a16="http://schemas.microsoft.com/office/drawing/2014/main" id="{13261240-9353-A24A-AFA6-F2A53EBAE34E}"/>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grpSp>
        <p:nvGrpSpPr>
          <p:cNvPr id="25" name="Group 24">
            <a:extLst>
              <a:ext uri="{FF2B5EF4-FFF2-40B4-BE49-F238E27FC236}">
                <a16:creationId xmlns:a16="http://schemas.microsoft.com/office/drawing/2014/main" id="{FC1459AF-7A60-C74D-BA4F-00F6F4349864}"/>
              </a:ext>
            </a:extLst>
          </p:cNvPr>
          <p:cNvGrpSpPr/>
          <p:nvPr/>
        </p:nvGrpSpPr>
        <p:grpSpPr>
          <a:xfrm rot="16200000">
            <a:off x="8123784" y="2722300"/>
            <a:ext cx="328012" cy="516774"/>
            <a:chOff x="0" y="0"/>
            <a:chExt cx="895350" cy="1410599"/>
          </a:xfrm>
        </p:grpSpPr>
        <p:sp>
          <p:nvSpPr>
            <p:cNvPr id="26" name="Graphic 5" descr="Arrow: Straight">
              <a:extLst>
                <a:ext uri="{FF2B5EF4-FFF2-40B4-BE49-F238E27FC236}">
                  <a16:creationId xmlns:a16="http://schemas.microsoft.com/office/drawing/2014/main" id="{1768437B-997C-7A43-BF3B-BCF0A11AED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7" name="Graphic 5" descr="Arrow: Straight">
              <a:extLst>
                <a:ext uri="{FF2B5EF4-FFF2-40B4-BE49-F238E27FC236}">
                  <a16:creationId xmlns:a16="http://schemas.microsoft.com/office/drawing/2014/main" id="{6053ECA2-DC8C-8F4D-89A1-8AB5734FD6B9}"/>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28" name="Graphic 5" descr="Arrow: Straight">
              <a:extLst>
                <a:ext uri="{FF2B5EF4-FFF2-40B4-BE49-F238E27FC236}">
                  <a16:creationId xmlns:a16="http://schemas.microsoft.com/office/drawing/2014/main" id="{B90A870D-985D-C74D-8277-8147D5B2733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Tree>
    <p:extLst>
      <p:ext uri="{BB962C8B-B14F-4D97-AF65-F5344CB8AC3E}">
        <p14:creationId xmlns:p14="http://schemas.microsoft.com/office/powerpoint/2010/main" val="15216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chemeClr val="tx2">
              <a:lumMod val="50000"/>
            </a:schemeClr>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M&amp;A</a:t>
            </a:r>
          </a:p>
          <a:p>
            <a:pPr algn="ctr"/>
            <a:r>
              <a:rPr lang="en-US" sz="3200" b="1" dirty="0">
                <a:solidFill>
                  <a:schemeClr val="bg1"/>
                </a:solidFill>
                <a:latin typeface="Century Gothic" panose="020B0502020202020204" pitchFamily="34" charset="0"/>
              </a:rPr>
              <a:t>STRATEGY</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M&amp;A STRATEGY</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4407938"/>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Corporate M&amp;A Strategy</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Buy and Build</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Acquisition</a:t>
            </a:r>
          </a:p>
          <a:p>
            <a:pPr marL="800100" lvl="1" indent="-342900">
              <a:lnSpc>
                <a:spcPct val="200000"/>
              </a:lnSpc>
              <a:buFont typeface="Arial" panose="020B0604020202020204" pitchFamily="34" charset="0"/>
              <a:buChar char="•"/>
            </a:pPr>
            <a:r>
              <a:rPr lang="en-US" sz="2400" dirty="0">
                <a:latin typeface="Century Gothic" panose="020B0502020202020204" pitchFamily="34" charset="0"/>
              </a:rPr>
              <a:t>Classic M&amp;A</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M&amp;A Organization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Processes and Tools</a:t>
            </a:r>
          </a:p>
        </p:txBody>
      </p:sp>
    </p:spTree>
    <p:extLst>
      <p:ext uri="{BB962C8B-B14F-4D97-AF65-F5344CB8AC3E}">
        <p14:creationId xmlns:p14="http://schemas.microsoft.com/office/powerpoint/2010/main" val="1813443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chemeClr val="tx2"/>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TARGET SCREENING</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TARGET SCREENING</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2191947"/>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Define Inorganic Actions</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Scan Market (ongoing)</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Identify Target Company</a:t>
            </a:r>
          </a:p>
        </p:txBody>
      </p:sp>
    </p:spTree>
    <p:extLst>
      <p:ext uri="{BB962C8B-B14F-4D97-AF65-F5344CB8AC3E}">
        <p14:creationId xmlns:p14="http://schemas.microsoft.com/office/powerpoint/2010/main" val="376265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rgbClr val="42968F"/>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DUE DILIGENCE</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DUE DILIGENCE</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3785652"/>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Target Due Diligence</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Valuation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Synergy Assessment</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Risk Identification and Mitigation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Program Structuring</a:t>
            </a:r>
          </a:p>
        </p:txBody>
      </p:sp>
    </p:spTree>
    <p:extLst>
      <p:ext uri="{BB962C8B-B14F-4D97-AF65-F5344CB8AC3E}">
        <p14:creationId xmlns:p14="http://schemas.microsoft.com/office/powerpoint/2010/main" val="223735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11344"/>
            <a:ext cx="5029200" cy="4199861"/>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29200" h="4199861">
                <a:moveTo>
                  <a:pt x="0" y="0"/>
                </a:moveTo>
                <a:lnTo>
                  <a:pt x="3800951" y="0"/>
                </a:lnTo>
                <a:lnTo>
                  <a:pt x="5029200" y="2099931"/>
                </a:lnTo>
                <a:lnTo>
                  <a:pt x="3800951" y="4199861"/>
                </a:lnTo>
                <a:lnTo>
                  <a:pt x="1228249" y="2099931"/>
                </a:lnTo>
                <a:lnTo>
                  <a:pt x="0" y="0"/>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3" y="765543"/>
            <a:ext cx="5029200" cy="4199861"/>
          </a:xfrm>
          <a:prstGeom prst="chevron">
            <a:avLst>
              <a:gd name="adj" fmla="val 29245"/>
            </a:avLst>
          </a:prstGeom>
          <a:solidFill>
            <a:srgbClr val="009B47"/>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PRE-CLOSE PLANNING</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PRE-CLOSE PLANNING</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4232223"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6096000" y="1020726"/>
            <a:ext cx="5652977" cy="3785652"/>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400" dirty="0">
                <a:latin typeface="Century Gothic" panose="020B0502020202020204" pitchFamily="34" charset="0"/>
              </a:rPr>
              <a:t>Day One Planning</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Integration Master Plan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Leadership and Organization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Communication Plan</a:t>
            </a:r>
          </a:p>
          <a:p>
            <a:pPr marL="342900" indent="-342900">
              <a:lnSpc>
                <a:spcPct val="200000"/>
              </a:lnSpc>
              <a:buFont typeface="Arial" panose="020B0604020202020204" pitchFamily="34" charset="0"/>
              <a:buChar char="•"/>
            </a:pPr>
            <a:r>
              <a:rPr lang="en-US" sz="2400" dirty="0">
                <a:latin typeface="Century Gothic" panose="020B0502020202020204" pitchFamily="34" charset="0"/>
              </a:rPr>
              <a:t>Cultural Assessment</a:t>
            </a:r>
          </a:p>
        </p:txBody>
      </p:sp>
    </p:spTree>
    <p:extLst>
      <p:ext uri="{BB962C8B-B14F-4D97-AF65-F5344CB8AC3E}">
        <p14:creationId xmlns:p14="http://schemas.microsoft.com/office/powerpoint/2010/main" val="2750663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vron 14">
            <a:extLst>
              <a:ext uri="{FF2B5EF4-FFF2-40B4-BE49-F238E27FC236}">
                <a16:creationId xmlns:a16="http://schemas.microsoft.com/office/drawing/2014/main" id="{C0015836-542E-BA43-833F-463C3058921B}"/>
              </a:ext>
            </a:extLst>
          </p:cNvPr>
          <p:cNvSpPr/>
          <p:nvPr/>
        </p:nvSpPr>
        <p:spPr>
          <a:xfrm>
            <a:off x="148854" y="709128"/>
            <a:ext cx="6039293" cy="4202077"/>
          </a:xfrm>
          <a:custGeom>
            <a:avLst/>
            <a:gdLst>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0 w 5029200"/>
              <a:gd name="connsiteY4" fmla="*/ 4199861 h 4199861"/>
              <a:gd name="connsiteX5" fmla="*/ 1228249 w 5029200"/>
              <a:gd name="connsiteY5" fmla="*/ 2099931 h 4199861"/>
              <a:gd name="connsiteX6" fmla="*/ 0 w 5029200"/>
              <a:gd name="connsiteY6" fmla="*/ 0 h 4199861"/>
              <a:gd name="connsiteX0" fmla="*/ 0 w 5029200"/>
              <a:gd name="connsiteY0" fmla="*/ 0 h 4199861"/>
              <a:gd name="connsiteX1" fmla="*/ 3800951 w 5029200"/>
              <a:gd name="connsiteY1" fmla="*/ 0 h 4199861"/>
              <a:gd name="connsiteX2" fmla="*/ 5029200 w 5029200"/>
              <a:gd name="connsiteY2" fmla="*/ 2099931 h 4199861"/>
              <a:gd name="connsiteX3" fmla="*/ 3800951 w 5029200"/>
              <a:gd name="connsiteY3" fmla="*/ 4199861 h 4199861"/>
              <a:gd name="connsiteX4" fmla="*/ 1228249 w 5029200"/>
              <a:gd name="connsiteY4" fmla="*/ 2099931 h 4199861"/>
              <a:gd name="connsiteX5" fmla="*/ 0 w 5029200"/>
              <a:gd name="connsiteY5" fmla="*/ 0 h 4199861"/>
              <a:gd name="connsiteX0" fmla="*/ 0 w 6039293"/>
              <a:gd name="connsiteY0" fmla="*/ 0 h 4199861"/>
              <a:gd name="connsiteX1" fmla="*/ 3800951 w 6039293"/>
              <a:gd name="connsiteY1" fmla="*/ 0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0 h 4199861"/>
              <a:gd name="connsiteX1" fmla="*/ 4800412 w 6039293"/>
              <a:gd name="connsiteY1" fmla="*/ 10632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21266 h 4221127"/>
              <a:gd name="connsiteX1" fmla="*/ 4800412 w 6039293"/>
              <a:gd name="connsiteY1" fmla="*/ 0 h 4221127"/>
              <a:gd name="connsiteX2" fmla="*/ 6039293 w 6039293"/>
              <a:gd name="connsiteY2" fmla="*/ 2131830 h 4221127"/>
              <a:gd name="connsiteX3" fmla="*/ 3800951 w 6039293"/>
              <a:gd name="connsiteY3" fmla="*/ 4221127 h 4221127"/>
              <a:gd name="connsiteX4" fmla="*/ 1228249 w 6039293"/>
              <a:gd name="connsiteY4" fmla="*/ 2121197 h 4221127"/>
              <a:gd name="connsiteX5" fmla="*/ 0 w 6039293"/>
              <a:gd name="connsiteY5" fmla="*/ 21266 h 4221127"/>
              <a:gd name="connsiteX0" fmla="*/ 0 w 6039293"/>
              <a:gd name="connsiteY0" fmla="*/ 0 h 4199861"/>
              <a:gd name="connsiteX1" fmla="*/ 4832162 w 6039293"/>
              <a:gd name="connsiteY1" fmla="*/ 10484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8566 h 4208427"/>
              <a:gd name="connsiteX1" fmla="*/ 4832162 w 6039293"/>
              <a:gd name="connsiteY1" fmla="*/ 0 h 4208427"/>
              <a:gd name="connsiteX2" fmla="*/ 6039293 w 6039293"/>
              <a:gd name="connsiteY2" fmla="*/ 2119130 h 4208427"/>
              <a:gd name="connsiteX3" fmla="*/ 3800951 w 6039293"/>
              <a:gd name="connsiteY3" fmla="*/ 4208427 h 4208427"/>
              <a:gd name="connsiteX4" fmla="*/ 1228249 w 6039293"/>
              <a:gd name="connsiteY4" fmla="*/ 2108497 h 4208427"/>
              <a:gd name="connsiteX5" fmla="*/ 0 w 6039293"/>
              <a:gd name="connsiteY5" fmla="*/ 8566 h 4208427"/>
              <a:gd name="connsiteX0" fmla="*/ 0 w 6039293"/>
              <a:gd name="connsiteY0" fmla="*/ 2216 h 4202077"/>
              <a:gd name="connsiteX1" fmla="*/ 4800412 w 6039293"/>
              <a:gd name="connsiteY1" fmla="*/ 0 h 4202077"/>
              <a:gd name="connsiteX2" fmla="*/ 6039293 w 6039293"/>
              <a:gd name="connsiteY2" fmla="*/ 2112780 h 4202077"/>
              <a:gd name="connsiteX3" fmla="*/ 3800951 w 6039293"/>
              <a:gd name="connsiteY3" fmla="*/ 4202077 h 4202077"/>
              <a:gd name="connsiteX4" fmla="*/ 1228249 w 6039293"/>
              <a:gd name="connsiteY4" fmla="*/ 2102147 h 4202077"/>
              <a:gd name="connsiteX5" fmla="*/ 0 w 6039293"/>
              <a:gd name="connsiteY5" fmla="*/ 2216 h 4202077"/>
              <a:gd name="connsiteX0" fmla="*/ 0 w 6039293"/>
              <a:gd name="connsiteY0" fmla="*/ 0 h 4199861"/>
              <a:gd name="connsiteX1" fmla="*/ 4825812 w 6039293"/>
              <a:gd name="connsiteY1" fmla="*/ 4134 h 4199861"/>
              <a:gd name="connsiteX2" fmla="*/ 6039293 w 6039293"/>
              <a:gd name="connsiteY2" fmla="*/ 2110564 h 4199861"/>
              <a:gd name="connsiteX3" fmla="*/ 3800951 w 6039293"/>
              <a:gd name="connsiteY3" fmla="*/ 4199861 h 4199861"/>
              <a:gd name="connsiteX4" fmla="*/ 1228249 w 6039293"/>
              <a:gd name="connsiteY4" fmla="*/ 2099931 h 4199861"/>
              <a:gd name="connsiteX5" fmla="*/ 0 w 6039293"/>
              <a:gd name="connsiteY5" fmla="*/ 0 h 4199861"/>
              <a:gd name="connsiteX0" fmla="*/ 0 w 6039293"/>
              <a:gd name="connsiteY0" fmla="*/ 2216 h 4202077"/>
              <a:gd name="connsiteX1" fmla="*/ 4819462 w 6039293"/>
              <a:gd name="connsiteY1" fmla="*/ 0 h 4202077"/>
              <a:gd name="connsiteX2" fmla="*/ 6039293 w 6039293"/>
              <a:gd name="connsiteY2" fmla="*/ 2112780 h 4202077"/>
              <a:gd name="connsiteX3" fmla="*/ 3800951 w 6039293"/>
              <a:gd name="connsiteY3" fmla="*/ 4202077 h 4202077"/>
              <a:gd name="connsiteX4" fmla="*/ 1228249 w 6039293"/>
              <a:gd name="connsiteY4" fmla="*/ 2102147 h 4202077"/>
              <a:gd name="connsiteX5" fmla="*/ 0 w 6039293"/>
              <a:gd name="connsiteY5" fmla="*/ 2216 h 4202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39293" h="4202077">
                <a:moveTo>
                  <a:pt x="0" y="2216"/>
                </a:moveTo>
                <a:lnTo>
                  <a:pt x="4819462" y="0"/>
                </a:lnTo>
                <a:lnTo>
                  <a:pt x="6039293" y="2112780"/>
                </a:lnTo>
                <a:lnTo>
                  <a:pt x="3800951" y="4202077"/>
                </a:lnTo>
                <a:lnTo>
                  <a:pt x="1228249" y="2102147"/>
                </a:lnTo>
                <a:lnTo>
                  <a:pt x="0" y="221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a:solidFill>
                <a:schemeClr val="bg1"/>
              </a:solidFill>
              <a:latin typeface="Century Gothic" panose="020B0502020202020204" pitchFamily="34" charset="0"/>
            </a:endParaRPr>
          </a:p>
        </p:txBody>
      </p:sp>
      <p:sp>
        <p:nvSpPr>
          <p:cNvPr id="10" name="Chevron 9">
            <a:extLst>
              <a:ext uri="{FF2B5EF4-FFF2-40B4-BE49-F238E27FC236}">
                <a16:creationId xmlns:a16="http://schemas.microsoft.com/office/drawing/2014/main" id="{4AD8F473-824C-7643-A565-70C563D7807D}"/>
              </a:ext>
            </a:extLst>
          </p:cNvPr>
          <p:cNvSpPr/>
          <p:nvPr/>
        </p:nvSpPr>
        <p:spPr>
          <a:xfrm>
            <a:off x="180752" y="765543"/>
            <a:ext cx="6071191" cy="4199861"/>
          </a:xfrm>
          <a:prstGeom prst="chevron">
            <a:avLst>
              <a:gd name="adj" fmla="val 29245"/>
            </a:avLst>
          </a:prstGeom>
          <a:solidFill>
            <a:srgbClr val="00883E"/>
          </a:solidFill>
          <a:ln>
            <a:noFill/>
          </a:ln>
          <a:effectLst>
            <a:outerShdw blurRad="50800" dist="38100" dir="8100000" algn="tr" rotWithShape="0">
              <a:prstClr val="black">
                <a:alpha val="40000"/>
              </a:prstClr>
            </a:outerShdw>
            <a:reflection stA="4000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Century Gothic" panose="020B0502020202020204" pitchFamily="34" charset="0"/>
              </a:rPr>
              <a:t>POST-CLOSE IMPLEMENTATION</a:t>
            </a:r>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POST-CLOSE IMPLEMENTATION</a:t>
            </a:r>
          </a:p>
        </p:txBody>
      </p:sp>
      <p:grpSp>
        <p:nvGrpSpPr>
          <p:cNvPr id="11" name="Group 10">
            <a:extLst>
              <a:ext uri="{FF2B5EF4-FFF2-40B4-BE49-F238E27FC236}">
                <a16:creationId xmlns:a16="http://schemas.microsoft.com/office/drawing/2014/main" id="{9E78C9D1-689B-9047-9F57-7E041312EE6C}"/>
              </a:ext>
            </a:extLst>
          </p:cNvPr>
          <p:cNvGrpSpPr/>
          <p:nvPr/>
        </p:nvGrpSpPr>
        <p:grpSpPr>
          <a:xfrm rot="16200000">
            <a:off x="5304340" y="2477384"/>
            <a:ext cx="775247" cy="776176"/>
            <a:chOff x="0" y="0"/>
            <a:chExt cx="895350" cy="1410599"/>
          </a:xfrm>
        </p:grpSpPr>
        <p:sp>
          <p:nvSpPr>
            <p:cNvPr id="12" name="Graphic 5" descr="Arrow: Straight">
              <a:extLst>
                <a:ext uri="{FF2B5EF4-FFF2-40B4-BE49-F238E27FC236}">
                  <a16:creationId xmlns:a16="http://schemas.microsoft.com/office/drawing/2014/main" id="{C7676D41-A910-CC4D-A909-5D805E563382}"/>
                </a:ext>
              </a:extLst>
            </p:cNvPr>
            <p:cNvSpPr/>
            <p:nvPr/>
          </p:nvSpPr>
          <p:spPr>
            <a:xfrm rot="16200000">
              <a:off x="-257625" y="257625"/>
              <a:ext cx="1410599" cy="89535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7726 w 1641526"/>
                <a:gd name="connsiteY4" fmla="*/ 671513 h 895350"/>
                <a:gd name="connsiteX5" fmla="*/ 1641526 w 1641526"/>
                <a:gd name="connsiteY5" fmla="*/ 447675 h 895350"/>
                <a:gd name="connsiteX6" fmla="*/ 447725 w 1641526"/>
                <a:gd name="connsiteY6" fmla="*/ 275796 h 895350"/>
                <a:gd name="connsiteX0" fmla="*/ 447725 w 1641526"/>
                <a:gd name="connsiteY0" fmla="*/ 275796 h 895350"/>
                <a:gd name="connsiteX1" fmla="*/ 447726 w 1641526"/>
                <a:gd name="connsiteY1" fmla="*/ 0 h 895350"/>
                <a:gd name="connsiteX2" fmla="*/ 51 w 1641526"/>
                <a:gd name="connsiteY2" fmla="*/ 447675 h 895350"/>
                <a:gd name="connsiteX3" fmla="*/ 447726 w 1641526"/>
                <a:gd name="connsiteY3" fmla="*/ 895350 h 895350"/>
                <a:gd name="connsiteX4" fmla="*/ 440570 w 1641526"/>
                <a:gd name="connsiteY4" fmla="*/ 619558 h 895350"/>
                <a:gd name="connsiteX5" fmla="*/ 1641526 w 1641526"/>
                <a:gd name="connsiteY5" fmla="*/ 447675 h 895350"/>
                <a:gd name="connsiteX6" fmla="*/ 447725 w 1641526"/>
                <a:gd name="connsiteY6" fmla="*/ 275796 h 895350"/>
                <a:gd name="connsiteX0" fmla="*/ 555071 w 1748872"/>
                <a:gd name="connsiteY0" fmla="*/ 275796 h 895350"/>
                <a:gd name="connsiteX1" fmla="*/ 555072 w 1748872"/>
                <a:gd name="connsiteY1" fmla="*/ 0 h 895350"/>
                <a:gd name="connsiteX2" fmla="*/ 41 w 1748872"/>
                <a:gd name="connsiteY2" fmla="*/ 447675 h 895350"/>
                <a:gd name="connsiteX3" fmla="*/ 555072 w 1748872"/>
                <a:gd name="connsiteY3" fmla="*/ 895350 h 895350"/>
                <a:gd name="connsiteX4" fmla="*/ 547916 w 1748872"/>
                <a:gd name="connsiteY4" fmla="*/ 619558 h 895350"/>
                <a:gd name="connsiteX5" fmla="*/ 1748872 w 1748872"/>
                <a:gd name="connsiteY5" fmla="*/ 447675 h 895350"/>
                <a:gd name="connsiteX6" fmla="*/ 555071 w 1748872"/>
                <a:gd name="connsiteY6" fmla="*/ 275796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48872" h="895350">
                  <a:moveTo>
                    <a:pt x="555071" y="275796"/>
                  </a:moveTo>
                  <a:cubicBezTo>
                    <a:pt x="555071" y="183864"/>
                    <a:pt x="555072" y="91932"/>
                    <a:pt x="555072" y="0"/>
                  </a:cubicBezTo>
                  <a:lnTo>
                    <a:pt x="41" y="447675"/>
                  </a:lnTo>
                  <a:cubicBezTo>
                    <a:pt x="-5555" y="447675"/>
                    <a:pt x="555072" y="895350"/>
                    <a:pt x="555072" y="895350"/>
                  </a:cubicBezTo>
                  <a:lnTo>
                    <a:pt x="547916" y="619558"/>
                  </a:lnTo>
                  <a:lnTo>
                    <a:pt x="1748872" y="447675"/>
                  </a:lnTo>
                  <a:lnTo>
                    <a:pt x="555071" y="275796"/>
                  </a:lnTo>
                  <a:close/>
                </a:path>
              </a:pathLst>
            </a:custGeom>
            <a:gradFill>
              <a:gsLst>
                <a:gs pos="51000">
                  <a:schemeClr val="accent1">
                    <a:lumMod val="5000"/>
                    <a:lumOff val="95000"/>
                  </a:schemeClr>
                </a:gs>
                <a:gs pos="80000">
                  <a:schemeClr val="bg1">
                    <a:alpha val="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3" name="Graphic 5" descr="Arrow: Straight">
              <a:extLst>
                <a:ext uri="{FF2B5EF4-FFF2-40B4-BE49-F238E27FC236}">
                  <a16:creationId xmlns:a16="http://schemas.microsoft.com/office/drawing/2014/main" id="{E18AC077-3381-FE47-A7FE-A7EC25FF96BD}"/>
                </a:ext>
              </a:extLst>
            </p:cNvPr>
            <p:cNvSpPr/>
            <p:nvPr/>
          </p:nvSpPr>
          <p:spPr>
            <a:xfrm rot="16200000">
              <a:off x="327016" y="543420"/>
              <a:ext cx="241316" cy="466777"/>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sp>
          <p:nvSpPr>
            <p:cNvPr id="14" name="Graphic 5" descr="Arrow: Straight">
              <a:extLst>
                <a:ext uri="{FF2B5EF4-FFF2-40B4-BE49-F238E27FC236}">
                  <a16:creationId xmlns:a16="http://schemas.microsoft.com/office/drawing/2014/main" id="{F56C44CA-53B8-AC43-B113-DD1F4D82E2BF}"/>
                </a:ext>
              </a:extLst>
            </p:cNvPr>
            <p:cNvSpPr/>
            <p:nvPr/>
          </p:nvSpPr>
          <p:spPr>
            <a:xfrm rot="16200000">
              <a:off x="372900" y="290670"/>
              <a:ext cx="149548" cy="365760"/>
            </a:xfrm>
            <a:custGeom>
              <a:avLst/>
              <a:gdLst>
                <a:gd name="connsiteX0" fmla="*/ 447726 w 1641475"/>
                <a:gd name="connsiteY0" fmla="*/ 223838 h 895350"/>
                <a:gd name="connsiteX1" fmla="*/ 447726 w 1641475"/>
                <a:gd name="connsiteY1" fmla="*/ 0 h 895350"/>
                <a:gd name="connsiteX2" fmla="*/ 51 w 1641475"/>
                <a:gd name="connsiteY2" fmla="*/ 447675 h 895350"/>
                <a:gd name="connsiteX3" fmla="*/ 447726 w 1641475"/>
                <a:gd name="connsiteY3" fmla="*/ 895350 h 895350"/>
                <a:gd name="connsiteX4" fmla="*/ 447726 w 1641475"/>
                <a:gd name="connsiteY4" fmla="*/ 671513 h 895350"/>
                <a:gd name="connsiteX5" fmla="*/ 1641526 w 1641475"/>
                <a:gd name="connsiteY5" fmla="*/ 447675 h 895350"/>
                <a:gd name="connsiteX6" fmla="*/ 447726 w 1641475"/>
                <a:gd name="connsiteY6" fmla="*/ 223838 h 895350"/>
                <a:gd name="connsiteX0" fmla="*/ 447726 w 447725"/>
                <a:gd name="connsiteY0" fmla="*/ 223838 h 895350"/>
                <a:gd name="connsiteX1" fmla="*/ 447726 w 447725"/>
                <a:gd name="connsiteY1" fmla="*/ 0 h 895350"/>
                <a:gd name="connsiteX2" fmla="*/ 51 w 447725"/>
                <a:gd name="connsiteY2" fmla="*/ 447675 h 895350"/>
                <a:gd name="connsiteX3" fmla="*/ 447726 w 447725"/>
                <a:gd name="connsiteY3" fmla="*/ 895350 h 895350"/>
                <a:gd name="connsiteX4" fmla="*/ 447726 w 447725"/>
                <a:gd name="connsiteY4" fmla="*/ 671513 h 895350"/>
                <a:gd name="connsiteX5" fmla="*/ 447726 w 447725"/>
                <a:gd name="connsiteY5" fmla="*/ 223838 h 895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7725" h="895350">
                  <a:moveTo>
                    <a:pt x="447726" y="223838"/>
                  </a:moveTo>
                  <a:lnTo>
                    <a:pt x="447726" y="0"/>
                  </a:lnTo>
                  <a:lnTo>
                    <a:pt x="51" y="447675"/>
                  </a:lnTo>
                  <a:cubicBezTo>
                    <a:pt x="-5545" y="447675"/>
                    <a:pt x="447726" y="895350"/>
                    <a:pt x="447726" y="895350"/>
                  </a:cubicBezTo>
                  <a:lnTo>
                    <a:pt x="447726" y="671513"/>
                  </a:lnTo>
                  <a:lnTo>
                    <a:pt x="447726" y="223838"/>
                  </a:lnTo>
                  <a:close/>
                </a:path>
              </a:pathLst>
            </a:custGeom>
            <a:gradFill>
              <a:gsLst>
                <a:gs pos="51000">
                  <a:schemeClr val="accent1">
                    <a:lumMod val="5000"/>
                    <a:lumOff val="95000"/>
                  </a:schemeClr>
                </a:gs>
                <a:gs pos="100000">
                  <a:schemeClr val="bg1">
                    <a:alpha val="20000"/>
                  </a:schemeClr>
                </a:gs>
              </a:gsLst>
              <a:lin ang="0" scaled="0"/>
            </a:gradFill>
            <a:ln w="18653" cap="flat">
              <a:gradFill>
                <a:gsLst>
                  <a:gs pos="15000">
                    <a:schemeClr val="tx1">
                      <a:lumMod val="65000"/>
                      <a:lumOff val="35000"/>
                    </a:schemeClr>
                  </a:gs>
                  <a:gs pos="87000">
                    <a:schemeClr val="bg1">
                      <a:alpha val="0"/>
                    </a:schemeClr>
                  </a:gs>
                </a:gsLst>
                <a:lin ang="0" scaled="0"/>
              </a:gradFill>
              <a:prstDash val="solid"/>
              <a:miter/>
            </a:ln>
            <a:effectLst>
              <a:outerShdw blurRad="50800" dist="38100" dir="5400000" algn="t" rotWithShape="0">
                <a:prstClr val="black">
                  <a:alpha val="40000"/>
                </a:prstClr>
              </a:outerShdw>
            </a:effectLst>
          </p:spPr>
          <p:txBody>
            <a:bodyPr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dirty="0"/>
            </a:p>
          </p:txBody>
        </p:sp>
      </p:grpSp>
      <p:sp>
        <p:nvSpPr>
          <p:cNvPr id="2" name="TextBox 1">
            <a:extLst>
              <a:ext uri="{FF2B5EF4-FFF2-40B4-BE49-F238E27FC236}">
                <a16:creationId xmlns:a16="http://schemas.microsoft.com/office/drawing/2014/main" id="{33CAB5C9-6D06-6841-86E8-8EE147606372}"/>
              </a:ext>
            </a:extLst>
          </p:cNvPr>
          <p:cNvSpPr txBox="1"/>
          <p:nvPr/>
        </p:nvSpPr>
        <p:spPr>
          <a:xfrm>
            <a:off x="7017468" y="11668"/>
            <a:ext cx="4903700" cy="6116098"/>
          </a:xfrm>
          <a:prstGeom prst="rect">
            <a:avLst/>
          </a:prstGeom>
          <a:noFill/>
        </p:spPr>
        <p:txBody>
          <a:bodyPr wrap="square" rtlCol="0">
            <a:spAutoFit/>
          </a:bodyPr>
          <a:lstStyle/>
          <a:p>
            <a:pPr>
              <a:lnSpc>
                <a:spcPct val="200000"/>
              </a:lnSpc>
            </a:pPr>
            <a:r>
              <a:rPr lang="en-US" sz="2600" b="1" dirty="0">
                <a:latin typeface="Century Gothic" panose="020B0502020202020204" pitchFamily="34" charset="0"/>
              </a:rPr>
              <a:t>FIRST 90 DAYS</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Functional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Risk Management</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Organization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Cultural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Benefits Tracking</a:t>
            </a:r>
          </a:p>
          <a:p>
            <a:pPr>
              <a:lnSpc>
                <a:spcPct val="200000"/>
              </a:lnSpc>
            </a:pPr>
            <a:r>
              <a:rPr lang="en-US" sz="2600" b="1" dirty="0">
                <a:latin typeface="Century Gothic" panose="020B0502020202020204" pitchFamily="34" charset="0"/>
              </a:rPr>
              <a:t>91 DAYS to 2 YEARS</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IT Functional Integration</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End-State Operation Model</a:t>
            </a:r>
          </a:p>
          <a:p>
            <a:pPr marL="342900" indent="-342900">
              <a:lnSpc>
                <a:spcPct val="150000"/>
              </a:lnSpc>
              <a:buFont typeface="Arial" panose="020B0604020202020204" pitchFamily="34" charset="0"/>
              <a:buChar char="•"/>
            </a:pPr>
            <a:r>
              <a:rPr lang="en-US" sz="2400" dirty="0">
                <a:latin typeface="Century Gothic" panose="020B0502020202020204" pitchFamily="34" charset="0"/>
              </a:rPr>
              <a:t>Portfolio Management</a:t>
            </a:r>
          </a:p>
        </p:txBody>
      </p:sp>
    </p:spTree>
    <p:extLst>
      <p:ext uri="{BB962C8B-B14F-4D97-AF65-F5344CB8AC3E}">
        <p14:creationId xmlns:p14="http://schemas.microsoft.com/office/powerpoint/2010/main" val="2133130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E6E5AF3-3A01-A246-AC1B-A4CBECC698DE}"/>
              </a:ext>
            </a:extLst>
          </p:cNvPr>
          <p:cNvSpPr/>
          <p:nvPr/>
        </p:nvSpPr>
        <p:spPr>
          <a:xfrm>
            <a:off x="0" y="0"/>
            <a:ext cx="6096000" cy="6858000"/>
          </a:xfrm>
          <a:prstGeom prst="rect">
            <a:avLst/>
          </a:prstGeom>
          <a:gradFill>
            <a:gsLst>
              <a:gs pos="0">
                <a:schemeClr val="tx2">
                  <a:lumMod val="50000"/>
                </a:schemeClr>
              </a:gs>
              <a:gs pos="100000">
                <a:srgbClr val="42968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8425BD2-CB5E-C945-8F23-CDCFF93CDEA2}"/>
              </a:ext>
            </a:extLst>
          </p:cNvPr>
          <p:cNvSpPr/>
          <p:nvPr/>
        </p:nvSpPr>
        <p:spPr>
          <a:xfrm>
            <a:off x="6096000" y="0"/>
            <a:ext cx="6096000" cy="6858000"/>
          </a:xfrm>
          <a:prstGeom prst="rect">
            <a:avLst/>
          </a:prstGeom>
          <a:gradFill>
            <a:gsLst>
              <a:gs pos="0">
                <a:srgbClr val="00883E"/>
              </a:gs>
              <a:gs pos="100000">
                <a:srgbClr val="42968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C0BA35F9-1399-0D4D-BCCF-132BB991EF4F}"/>
              </a:ext>
            </a:extLst>
          </p:cNvPr>
          <p:cNvSpPr/>
          <p:nvPr/>
        </p:nvSpPr>
        <p:spPr>
          <a:xfrm>
            <a:off x="3536145" y="589745"/>
            <a:ext cx="5119710" cy="5119710"/>
          </a:xfrm>
          <a:prstGeom prst="ellipse">
            <a:avLst/>
          </a:prstGeom>
          <a:gradFill>
            <a:gsLst>
              <a:gs pos="0">
                <a:schemeClr val="tx1">
                  <a:alpha val="30000"/>
                </a:schemeClr>
              </a:gs>
              <a:gs pos="100000">
                <a:schemeClr val="tx1">
                  <a:alpha val="15000"/>
                </a:schemeClr>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CE0FF0A0-429F-0A45-81A9-A45AAC594D6F}"/>
              </a:ext>
            </a:extLst>
          </p:cNvPr>
          <p:cNvSpPr/>
          <p:nvPr/>
        </p:nvSpPr>
        <p:spPr>
          <a:xfrm>
            <a:off x="4559300" y="1207862"/>
            <a:ext cx="3771900" cy="2983138"/>
          </a:xfrm>
          <a:custGeom>
            <a:avLst/>
            <a:gdLst>
              <a:gd name="connsiteX0" fmla="*/ 0 w 1844218"/>
              <a:gd name="connsiteY0" fmla="*/ 0 h 1844218"/>
              <a:gd name="connsiteX1" fmla="*/ 1844218 w 1844218"/>
              <a:gd name="connsiteY1" fmla="*/ 0 h 1844218"/>
              <a:gd name="connsiteX2" fmla="*/ 1844218 w 1844218"/>
              <a:gd name="connsiteY2" fmla="*/ 1844218 h 1844218"/>
              <a:gd name="connsiteX3" fmla="*/ 0 w 1844218"/>
              <a:gd name="connsiteY3" fmla="*/ 1844218 h 1844218"/>
              <a:gd name="connsiteX4" fmla="*/ 0 w 1844218"/>
              <a:gd name="connsiteY4" fmla="*/ 0 h 1844218"/>
              <a:gd name="connsiteX0" fmla="*/ 0 w 2085518"/>
              <a:gd name="connsiteY0" fmla="*/ 0 h 2860218"/>
              <a:gd name="connsiteX1" fmla="*/ 2085518 w 2085518"/>
              <a:gd name="connsiteY1" fmla="*/ 1016000 h 2860218"/>
              <a:gd name="connsiteX2" fmla="*/ 2085518 w 2085518"/>
              <a:gd name="connsiteY2" fmla="*/ 2860218 h 2860218"/>
              <a:gd name="connsiteX3" fmla="*/ 241300 w 2085518"/>
              <a:gd name="connsiteY3" fmla="*/ 2860218 h 2860218"/>
              <a:gd name="connsiteX4" fmla="*/ 0 w 2085518"/>
              <a:gd name="connsiteY4" fmla="*/ 0 h 2860218"/>
              <a:gd name="connsiteX0" fmla="*/ 0 w 2085518"/>
              <a:gd name="connsiteY0" fmla="*/ 0 h 2860218"/>
              <a:gd name="connsiteX1" fmla="*/ 1082217 w 2085518"/>
              <a:gd name="connsiteY1" fmla="*/ 544738 h 2860218"/>
              <a:gd name="connsiteX2" fmla="*/ 2085518 w 2085518"/>
              <a:gd name="connsiteY2" fmla="*/ 1016000 h 2860218"/>
              <a:gd name="connsiteX3" fmla="*/ 2085518 w 2085518"/>
              <a:gd name="connsiteY3" fmla="*/ 2860218 h 2860218"/>
              <a:gd name="connsiteX4" fmla="*/ 241300 w 2085518"/>
              <a:gd name="connsiteY4" fmla="*/ 2860218 h 2860218"/>
              <a:gd name="connsiteX5" fmla="*/ 0 w 2085518"/>
              <a:gd name="connsiteY5" fmla="*/ 0 h 2860218"/>
              <a:gd name="connsiteX0" fmla="*/ 0 w 2085518"/>
              <a:gd name="connsiteY0" fmla="*/ 0 h 2860218"/>
              <a:gd name="connsiteX1" fmla="*/ 1158417 w 2085518"/>
              <a:gd name="connsiteY1" fmla="*/ 1103538 h 2860218"/>
              <a:gd name="connsiteX2" fmla="*/ 2085518 w 2085518"/>
              <a:gd name="connsiteY2" fmla="*/ 1016000 h 2860218"/>
              <a:gd name="connsiteX3" fmla="*/ 2085518 w 2085518"/>
              <a:gd name="connsiteY3" fmla="*/ 2860218 h 2860218"/>
              <a:gd name="connsiteX4" fmla="*/ 241300 w 2085518"/>
              <a:gd name="connsiteY4" fmla="*/ 2860218 h 2860218"/>
              <a:gd name="connsiteX5" fmla="*/ 0 w 2085518"/>
              <a:gd name="connsiteY5" fmla="*/ 0 h 2860218"/>
              <a:gd name="connsiteX0" fmla="*/ 0 w 2199818"/>
              <a:gd name="connsiteY0" fmla="*/ 0 h 2860218"/>
              <a:gd name="connsiteX1" fmla="*/ 1158417 w 2199818"/>
              <a:gd name="connsiteY1" fmla="*/ 1103538 h 2860218"/>
              <a:gd name="connsiteX2" fmla="*/ 2199818 w 2199818"/>
              <a:gd name="connsiteY2" fmla="*/ 152400 h 2860218"/>
              <a:gd name="connsiteX3" fmla="*/ 2085518 w 2199818"/>
              <a:gd name="connsiteY3" fmla="*/ 2860218 h 2860218"/>
              <a:gd name="connsiteX4" fmla="*/ 241300 w 2199818"/>
              <a:gd name="connsiteY4" fmla="*/ 2860218 h 2860218"/>
              <a:gd name="connsiteX5" fmla="*/ 0 w 2199818"/>
              <a:gd name="connsiteY5" fmla="*/ 0 h 2860218"/>
              <a:gd name="connsiteX0" fmla="*/ 0 w 2199818"/>
              <a:gd name="connsiteY0" fmla="*/ 0 h 2860218"/>
              <a:gd name="connsiteX1" fmla="*/ 1158417 w 2199818"/>
              <a:gd name="connsiteY1" fmla="*/ 1103538 h 2860218"/>
              <a:gd name="connsiteX2" fmla="*/ 2199818 w 2199818"/>
              <a:gd name="connsiteY2" fmla="*/ 152400 h 2860218"/>
              <a:gd name="connsiteX3" fmla="*/ 2136317 w 2199818"/>
              <a:gd name="connsiteY3" fmla="*/ 1205138 h 2860218"/>
              <a:gd name="connsiteX4" fmla="*/ 2085518 w 2199818"/>
              <a:gd name="connsiteY4" fmla="*/ 2860218 h 2860218"/>
              <a:gd name="connsiteX5" fmla="*/ 241300 w 2199818"/>
              <a:gd name="connsiteY5" fmla="*/ 2860218 h 2860218"/>
              <a:gd name="connsiteX6" fmla="*/ 0 w 2199818"/>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2085518 w 3279317"/>
              <a:gd name="connsiteY4" fmla="*/ 2860218 h 2860218"/>
              <a:gd name="connsiteX5" fmla="*/ 241300 w 3279317"/>
              <a:gd name="connsiteY5" fmla="*/ 2860218 h 2860218"/>
              <a:gd name="connsiteX6" fmla="*/ 0 w 3279317"/>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1564818 w 3279317"/>
              <a:gd name="connsiteY4" fmla="*/ 2733218 h 2860218"/>
              <a:gd name="connsiteX5" fmla="*/ 241300 w 3279317"/>
              <a:gd name="connsiteY5" fmla="*/ 2860218 h 2860218"/>
              <a:gd name="connsiteX6" fmla="*/ 0 w 3279317"/>
              <a:gd name="connsiteY6"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2022017 w 3279317"/>
              <a:gd name="connsiteY4" fmla="*/ 2157638 h 2860218"/>
              <a:gd name="connsiteX5" fmla="*/ 1564818 w 3279317"/>
              <a:gd name="connsiteY5" fmla="*/ 2733218 h 2860218"/>
              <a:gd name="connsiteX6" fmla="*/ 241300 w 3279317"/>
              <a:gd name="connsiteY6" fmla="*/ 2860218 h 2860218"/>
              <a:gd name="connsiteX7" fmla="*/ 0 w 3279317"/>
              <a:gd name="connsiteY7" fmla="*/ 0 h 2860218"/>
              <a:gd name="connsiteX0" fmla="*/ 0 w 3279317"/>
              <a:gd name="connsiteY0" fmla="*/ 0 h 2860218"/>
              <a:gd name="connsiteX1" fmla="*/ 1158417 w 3279317"/>
              <a:gd name="connsiteY1" fmla="*/ 1103538 h 2860218"/>
              <a:gd name="connsiteX2" fmla="*/ 2199818 w 3279317"/>
              <a:gd name="connsiteY2" fmla="*/ 152400 h 2860218"/>
              <a:gd name="connsiteX3" fmla="*/ 3279317 w 3279317"/>
              <a:gd name="connsiteY3" fmla="*/ 697138 h 2860218"/>
              <a:gd name="connsiteX4" fmla="*/ 1526717 w 3279317"/>
              <a:gd name="connsiteY4" fmla="*/ 2157638 h 2860218"/>
              <a:gd name="connsiteX5" fmla="*/ 1564818 w 3279317"/>
              <a:gd name="connsiteY5" fmla="*/ 2733218 h 2860218"/>
              <a:gd name="connsiteX6" fmla="*/ 241300 w 3279317"/>
              <a:gd name="connsiteY6" fmla="*/ 2860218 h 2860218"/>
              <a:gd name="connsiteX7" fmla="*/ 0 w 3279317"/>
              <a:gd name="connsiteY7" fmla="*/ 0 h 2860218"/>
              <a:gd name="connsiteX0" fmla="*/ 0 w 3368217"/>
              <a:gd name="connsiteY0" fmla="*/ 0 h 2860218"/>
              <a:gd name="connsiteX1" fmla="*/ 1158417 w 3368217"/>
              <a:gd name="connsiteY1" fmla="*/ 1103538 h 2860218"/>
              <a:gd name="connsiteX2" fmla="*/ 2199818 w 3368217"/>
              <a:gd name="connsiteY2" fmla="*/ 152400 h 2860218"/>
              <a:gd name="connsiteX3" fmla="*/ 3368217 w 3368217"/>
              <a:gd name="connsiteY3" fmla="*/ 671738 h 2860218"/>
              <a:gd name="connsiteX4" fmla="*/ 1526717 w 3368217"/>
              <a:gd name="connsiteY4" fmla="*/ 2157638 h 2860218"/>
              <a:gd name="connsiteX5" fmla="*/ 1564818 w 3368217"/>
              <a:gd name="connsiteY5" fmla="*/ 2733218 h 2860218"/>
              <a:gd name="connsiteX6" fmla="*/ 241300 w 3368217"/>
              <a:gd name="connsiteY6" fmla="*/ 2860218 h 2860218"/>
              <a:gd name="connsiteX7" fmla="*/ 0 w 3368217"/>
              <a:gd name="connsiteY7" fmla="*/ 0 h 2860218"/>
              <a:gd name="connsiteX0" fmla="*/ 0 w 3368217"/>
              <a:gd name="connsiteY0" fmla="*/ 0 h 2860218"/>
              <a:gd name="connsiteX1" fmla="*/ 1158417 w 3368217"/>
              <a:gd name="connsiteY1" fmla="*/ 1103538 h 2860218"/>
              <a:gd name="connsiteX2" fmla="*/ 2199818 w 3368217"/>
              <a:gd name="connsiteY2" fmla="*/ 152400 h 2860218"/>
              <a:gd name="connsiteX3" fmla="*/ 3368217 w 3368217"/>
              <a:gd name="connsiteY3" fmla="*/ 671738 h 2860218"/>
              <a:gd name="connsiteX4" fmla="*/ 1691817 w 3368217"/>
              <a:gd name="connsiteY4" fmla="*/ 2271938 h 2860218"/>
              <a:gd name="connsiteX5" fmla="*/ 1564818 w 3368217"/>
              <a:gd name="connsiteY5" fmla="*/ 2733218 h 2860218"/>
              <a:gd name="connsiteX6" fmla="*/ 241300 w 3368217"/>
              <a:gd name="connsiteY6" fmla="*/ 2860218 h 2860218"/>
              <a:gd name="connsiteX7" fmla="*/ 0 w 3368217"/>
              <a:gd name="connsiteY7" fmla="*/ 0 h 28602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241300 w 3368217"/>
              <a:gd name="connsiteY6" fmla="*/ 2860218 h 2936418"/>
              <a:gd name="connsiteX7" fmla="*/ 0 w 3368217"/>
              <a:gd name="connsiteY7" fmla="*/ 0 h 29364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241300 w 3368217"/>
              <a:gd name="connsiteY6" fmla="*/ 2860218 h 2936418"/>
              <a:gd name="connsiteX7" fmla="*/ 0 w 3368217"/>
              <a:gd name="connsiteY7" fmla="*/ 0 h 2936418"/>
              <a:gd name="connsiteX0" fmla="*/ 0 w 3368217"/>
              <a:gd name="connsiteY0" fmla="*/ 0 h 2936418"/>
              <a:gd name="connsiteX1" fmla="*/ 1158417 w 3368217"/>
              <a:gd name="connsiteY1" fmla="*/ 1103538 h 2936418"/>
              <a:gd name="connsiteX2" fmla="*/ 2199818 w 3368217"/>
              <a:gd name="connsiteY2" fmla="*/ 152400 h 2936418"/>
              <a:gd name="connsiteX3" fmla="*/ 3368217 w 3368217"/>
              <a:gd name="connsiteY3" fmla="*/ 671738 h 2936418"/>
              <a:gd name="connsiteX4" fmla="*/ 1691817 w 3368217"/>
              <a:gd name="connsiteY4" fmla="*/ 2271938 h 2936418"/>
              <a:gd name="connsiteX5" fmla="*/ 1691818 w 3368217"/>
              <a:gd name="connsiteY5" fmla="*/ 2936418 h 2936418"/>
              <a:gd name="connsiteX6" fmla="*/ 929817 w 3368217"/>
              <a:gd name="connsiteY6" fmla="*/ 2894238 h 2936418"/>
              <a:gd name="connsiteX7" fmla="*/ 241300 w 3368217"/>
              <a:gd name="connsiteY7" fmla="*/ 2860218 h 2936418"/>
              <a:gd name="connsiteX8" fmla="*/ 0 w 3368217"/>
              <a:gd name="connsiteY8" fmla="*/ 0 h 293641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241300 w 3368217"/>
              <a:gd name="connsiteY7" fmla="*/ 2860218 h 2983138"/>
              <a:gd name="connsiteX8" fmla="*/ 0 w 3368217"/>
              <a:gd name="connsiteY8"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625017 w 3368217"/>
              <a:gd name="connsiteY7" fmla="*/ 2906938 h 2983138"/>
              <a:gd name="connsiteX8" fmla="*/ 241300 w 3368217"/>
              <a:gd name="connsiteY8" fmla="*/ 28602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241300 w 3368217"/>
              <a:gd name="connsiteY8" fmla="*/ 28602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88900 w 3368217"/>
              <a:gd name="connsiteY8" fmla="*/ 26189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691817 w 3368217"/>
              <a:gd name="connsiteY4" fmla="*/ 2271938 h 2983138"/>
              <a:gd name="connsiteX5" fmla="*/ 1691818 w 3368217"/>
              <a:gd name="connsiteY5" fmla="*/ 2936418 h 2983138"/>
              <a:gd name="connsiteX6" fmla="*/ 1158417 w 3368217"/>
              <a:gd name="connsiteY6" fmla="*/ 2983138 h 2983138"/>
              <a:gd name="connsiteX7" fmla="*/ 701217 w 3368217"/>
              <a:gd name="connsiteY7" fmla="*/ 2678338 h 2983138"/>
              <a:gd name="connsiteX8" fmla="*/ 38100 w 3368217"/>
              <a:gd name="connsiteY8" fmla="*/ 2593518 h 2983138"/>
              <a:gd name="connsiteX9" fmla="*/ 0 w 3368217"/>
              <a:gd name="connsiteY9"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0 w 3368217"/>
              <a:gd name="connsiteY10"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28117 w 3368217"/>
              <a:gd name="connsiteY10" fmla="*/ 1954438 h 2983138"/>
              <a:gd name="connsiteX11" fmla="*/ 0 w 3368217"/>
              <a:gd name="connsiteY11"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447217 w 3368217"/>
              <a:gd name="connsiteY10" fmla="*/ 1967138 h 2983138"/>
              <a:gd name="connsiteX11" fmla="*/ 0 w 3368217"/>
              <a:gd name="connsiteY11" fmla="*/ 0 h 2983138"/>
              <a:gd name="connsiteX0" fmla="*/ 0 w 3368217"/>
              <a:gd name="connsiteY0" fmla="*/ 0 h 2983138"/>
              <a:gd name="connsiteX1" fmla="*/ 1158417 w 3368217"/>
              <a:gd name="connsiteY1" fmla="*/ 1103538 h 2983138"/>
              <a:gd name="connsiteX2" fmla="*/ 2199818 w 3368217"/>
              <a:gd name="connsiteY2" fmla="*/ 152400 h 2983138"/>
              <a:gd name="connsiteX3" fmla="*/ 3368217 w 3368217"/>
              <a:gd name="connsiteY3" fmla="*/ 671738 h 2983138"/>
              <a:gd name="connsiteX4" fmla="*/ 1996617 w 3368217"/>
              <a:gd name="connsiteY4" fmla="*/ 1967138 h 2983138"/>
              <a:gd name="connsiteX5" fmla="*/ 1691817 w 3368217"/>
              <a:gd name="connsiteY5" fmla="*/ 2271938 h 2983138"/>
              <a:gd name="connsiteX6" fmla="*/ 1691818 w 3368217"/>
              <a:gd name="connsiteY6" fmla="*/ 2936418 h 2983138"/>
              <a:gd name="connsiteX7" fmla="*/ 1158417 w 3368217"/>
              <a:gd name="connsiteY7" fmla="*/ 2983138 h 2983138"/>
              <a:gd name="connsiteX8" fmla="*/ 701217 w 3368217"/>
              <a:gd name="connsiteY8" fmla="*/ 2678338 h 2983138"/>
              <a:gd name="connsiteX9" fmla="*/ 38100 w 3368217"/>
              <a:gd name="connsiteY9" fmla="*/ 2593518 h 2983138"/>
              <a:gd name="connsiteX10" fmla="*/ 447217 w 3368217"/>
              <a:gd name="connsiteY10" fmla="*/ 1967138 h 2983138"/>
              <a:gd name="connsiteX11" fmla="*/ 205917 w 3368217"/>
              <a:gd name="connsiteY11" fmla="*/ 963838 h 2983138"/>
              <a:gd name="connsiteX12" fmla="*/ 0 w 3368217"/>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016000 w 3683000"/>
              <a:gd name="connsiteY8" fmla="*/ 2678338 h 2983138"/>
              <a:gd name="connsiteX9" fmla="*/ 352883 w 3683000"/>
              <a:gd name="connsiteY9" fmla="*/ 2593518 h 2983138"/>
              <a:gd name="connsiteX10" fmla="*/ 7620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016000 w 3683000"/>
              <a:gd name="connsiteY8" fmla="*/ 2678338 h 2983138"/>
              <a:gd name="connsiteX9" fmla="*/ 352883 w 3683000"/>
              <a:gd name="connsiteY9" fmla="*/ 2593518 h 2983138"/>
              <a:gd name="connsiteX10" fmla="*/ 4445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104900 w 3683000"/>
              <a:gd name="connsiteY8" fmla="*/ 2551338 h 2983138"/>
              <a:gd name="connsiteX9" fmla="*/ 352883 w 3683000"/>
              <a:gd name="connsiteY9" fmla="*/ 2593518 h 2983138"/>
              <a:gd name="connsiteX10" fmla="*/ 444500 w 3683000"/>
              <a:gd name="connsiteY10" fmla="*/ 1967138 h 2983138"/>
              <a:gd name="connsiteX11" fmla="*/ 0 w 3683000"/>
              <a:gd name="connsiteY11" fmla="*/ 1078138 h 2983138"/>
              <a:gd name="connsiteX12" fmla="*/ 314783 w 3683000"/>
              <a:gd name="connsiteY12" fmla="*/ 0 h 2983138"/>
              <a:gd name="connsiteX0" fmla="*/ 314783 w 3683000"/>
              <a:gd name="connsiteY0" fmla="*/ 0 h 2983138"/>
              <a:gd name="connsiteX1" fmla="*/ 1473200 w 3683000"/>
              <a:gd name="connsiteY1" fmla="*/ 1103538 h 2983138"/>
              <a:gd name="connsiteX2" fmla="*/ 2514601 w 3683000"/>
              <a:gd name="connsiteY2" fmla="*/ 152400 h 2983138"/>
              <a:gd name="connsiteX3" fmla="*/ 3683000 w 3683000"/>
              <a:gd name="connsiteY3" fmla="*/ 671738 h 2983138"/>
              <a:gd name="connsiteX4" fmla="*/ 2311400 w 3683000"/>
              <a:gd name="connsiteY4" fmla="*/ 1967138 h 2983138"/>
              <a:gd name="connsiteX5" fmla="*/ 2006600 w 3683000"/>
              <a:gd name="connsiteY5" fmla="*/ 2271938 h 2983138"/>
              <a:gd name="connsiteX6" fmla="*/ 2006601 w 3683000"/>
              <a:gd name="connsiteY6" fmla="*/ 2936418 h 2983138"/>
              <a:gd name="connsiteX7" fmla="*/ 1473200 w 3683000"/>
              <a:gd name="connsiteY7" fmla="*/ 2983138 h 2983138"/>
              <a:gd name="connsiteX8" fmla="*/ 1104900 w 3683000"/>
              <a:gd name="connsiteY8" fmla="*/ 2551338 h 2983138"/>
              <a:gd name="connsiteX9" fmla="*/ 352883 w 3683000"/>
              <a:gd name="connsiteY9" fmla="*/ 2593518 h 2983138"/>
              <a:gd name="connsiteX10" fmla="*/ 533400 w 3683000"/>
              <a:gd name="connsiteY10" fmla="*/ 1967138 h 2983138"/>
              <a:gd name="connsiteX11" fmla="*/ 0 w 3683000"/>
              <a:gd name="connsiteY11" fmla="*/ 1078138 h 2983138"/>
              <a:gd name="connsiteX12" fmla="*/ 314783 w 3683000"/>
              <a:gd name="connsiteY12" fmla="*/ 0 h 2983138"/>
              <a:gd name="connsiteX0" fmla="*/ 403683 w 3771900"/>
              <a:gd name="connsiteY0" fmla="*/ 0 h 2983138"/>
              <a:gd name="connsiteX1" fmla="*/ 1562100 w 3771900"/>
              <a:gd name="connsiteY1" fmla="*/ 1103538 h 2983138"/>
              <a:gd name="connsiteX2" fmla="*/ 2603501 w 3771900"/>
              <a:gd name="connsiteY2" fmla="*/ 152400 h 2983138"/>
              <a:gd name="connsiteX3" fmla="*/ 3771900 w 3771900"/>
              <a:gd name="connsiteY3" fmla="*/ 671738 h 2983138"/>
              <a:gd name="connsiteX4" fmla="*/ 2400300 w 3771900"/>
              <a:gd name="connsiteY4" fmla="*/ 1967138 h 2983138"/>
              <a:gd name="connsiteX5" fmla="*/ 2095500 w 3771900"/>
              <a:gd name="connsiteY5" fmla="*/ 2271938 h 2983138"/>
              <a:gd name="connsiteX6" fmla="*/ 2095501 w 3771900"/>
              <a:gd name="connsiteY6" fmla="*/ 2936418 h 2983138"/>
              <a:gd name="connsiteX7" fmla="*/ 1562100 w 3771900"/>
              <a:gd name="connsiteY7" fmla="*/ 2983138 h 2983138"/>
              <a:gd name="connsiteX8" fmla="*/ 1193800 w 3771900"/>
              <a:gd name="connsiteY8" fmla="*/ 2551338 h 2983138"/>
              <a:gd name="connsiteX9" fmla="*/ 441783 w 3771900"/>
              <a:gd name="connsiteY9" fmla="*/ 2593518 h 2983138"/>
              <a:gd name="connsiteX10" fmla="*/ 622300 w 3771900"/>
              <a:gd name="connsiteY10" fmla="*/ 1967138 h 2983138"/>
              <a:gd name="connsiteX11" fmla="*/ 0 w 3771900"/>
              <a:gd name="connsiteY11" fmla="*/ 1027338 h 2983138"/>
              <a:gd name="connsiteX12" fmla="*/ 403683 w 3771900"/>
              <a:gd name="connsiteY12" fmla="*/ 0 h 29831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771900" h="2983138">
                <a:moveTo>
                  <a:pt x="403683" y="0"/>
                </a:moveTo>
                <a:lnTo>
                  <a:pt x="1562100" y="1103538"/>
                </a:lnTo>
                <a:lnTo>
                  <a:pt x="2603501" y="152400"/>
                </a:lnTo>
                <a:lnTo>
                  <a:pt x="3771900" y="671738"/>
                </a:lnTo>
                <a:lnTo>
                  <a:pt x="2400300" y="1967138"/>
                </a:lnTo>
                <a:lnTo>
                  <a:pt x="2095500" y="2271938"/>
                </a:lnTo>
                <a:cubicBezTo>
                  <a:pt x="2095500" y="2493431"/>
                  <a:pt x="2095501" y="2714925"/>
                  <a:pt x="2095501" y="2936418"/>
                </a:cubicBezTo>
                <a:lnTo>
                  <a:pt x="1562100" y="2983138"/>
                </a:lnTo>
                <a:lnTo>
                  <a:pt x="1193800" y="2551338"/>
                </a:lnTo>
                <a:lnTo>
                  <a:pt x="441783" y="2593518"/>
                </a:lnTo>
                <a:lnTo>
                  <a:pt x="622300" y="1967138"/>
                </a:lnTo>
                <a:lnTo>
                  <a:pt x="0" y="1027338"/>
                </a:lnTo>
                <a:lnTo>
                  <a:pt x="403683" y="0"/>
                </a:lnTo>
                <a:close/>
              </a:path>
            </a:pathLst>
          </a:custGeom>
          <a:solidFill>
            <a:schemeClr val="tx1">
              <a:alpha val="4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ACQUISITION STRATEGY FRAMEWORK</a:t>
            </a:r>
          </a:p>
        </p:txBody>
      </p:sp>
      <p:sp>
        <p:nvSpPr>
          <p:cNvPr id="6" name="TextBox 5">
            <a:extLst>
              <a:ext uri="{FF2B5EF4-FFF2-40B4-BE49-F238E27FC236}">
                <a16:creationId xmlns:a16="http://schemas.microsoft.com/office/drawing/2014/main" id="{CDA5E697-D1CC-B843-9290-67DD0E86D65E}"/>
              </a:ext>
            </a:extLst>
          </p:cNvPr>
          <p:cNvSpPr txBox="1"/>
          <p:nvPr/>
        </p:nvSpPr>
        <p:spPr>
          <a:xfrm>
            <a:off x="219710" y="2411464"/>
            <a:ext cx="1871586" cy="1631216"/>
          </a:xfrm>
          <a:prstGeom prst="rect">
            <a:avLst/>
          </a:prstGeom>
          <a:gradFill>
            <a:gsLst>
              <a:gs pos="0">
                <a:schemeClr val="bg1">
                  <a:alpha val="20000"/>
                </a:schemeClr>
              </a:gs>
              <a:gs pos="100000">
                <a:schemeClr val="bg1">
                  <a:alpha val="0"/>
                </a:schemeClr>
              </a:gs>
            </a:gsLst>
            <a:lin ang="0" scaled="0"/>
          </a:gradFill>
          <a:effectLst>
            <a:outerShdw blurRad="50800" dist="25400" dir="8100000" algn="tr" rotWithShape="0">
              <a:prstClr val="black">
                <a:alpha val="40000"/>
              </a:prstClr>
            </a:outerShdw>
          </a:effectLst>
        </p:spPr>
        <p:txBody>
          <a:bodyPr wrap="square" rtlCol="0">
            <a:spAutoFit/>
          </a:bodyPr>
          <a:lstStyle/>
          <a:p>
            <a:r>
              <a:rPr lang="en-US" sz="2000" b="1" dirty="0">
                <a:solidFill>
                  <a:schemeClr val="bg1">
                    <a:lumMod val="85000"/>
                  </a:schemeClr>
                </a:solidFill>
                <a:latin typeface="Century Gothic" panose="020B0502020202020204" pitchFamily="34" charset="0"/>
              </a:rPr>
              <a:t>CAPABILITIES AND POSITION ASSET ANALYSIS</a:t>
            </a:r>
          </a:p>
        </p:txBody>
      </p:sp>
      <p:sp>
        <p:nvSpPr>
          <p:cNvPr id="10" name="TextBox 9">
            <a:extLst>
              <a:ext uri="{FF2B5EF4-FFF2-40B4-BE49-F238E27FC236}">
                <a16:creationId xmlns:a16="http://schemas.microsoft.com/office/drawing/2014/main" id="{59067F32-63E8-DE48-A976-61B3E19A638D}"/>
              </a:ext>
            </a:extLst>
          </p:cNvPr>
          <p:cNvSpPr txBox="1"/>
          <p:nvPr/>
        </p:nvSpPr>
        <p:spPr>
          <a:xfrm>
            <a:off x="219709" y="199430"/>
            <a:ext cx="1837691" cy="1913409"/>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KNOW-HOW</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Technology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Application</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Experience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Customer</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Knowledge</a:t>
            </a:r>
          </a:p>
        </p:txBody>
      </p:sp>
      <p:sp>
        <p:nvSpPr>
          <p:cNvPr id="11" name="TextBox 10">
            <a:extLst>
              <a:ext uri="{FF2B5EF4-FFF2-40B4-BE49-F238E27FC236}">
                <a16:creationId xmlns:a16="http://schemas.microsoft.com/office/drawing/2014/main" id="{2024F2FD-ABC6-8047-8E05-3104799F1916}"/>
              </a:ext>
            </a:extLst>
          </p:cNvPr>
          <p:cNvSpPr txBox="1"/>
          <p:nvPr/>
        </p:nvSpPr>
        <p:spPr>
          <a:xfrm>
            <a:off x="9935209" y="199430"/>
            <a:ext cx="2193291" cy="1590244"/>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INFRASTRUCTURE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Facilities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Distribution Chains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Supply Chains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Systems</a:t>
            </a:r>
          </a:p>
        </p:txBody>
      </p:sp>
      <p:sp>
        <p:nvSpPr>
          <p:cNvPr id="12" name="TextBox 11">
            <a:extLst>
              <a:ext uri="{FF2B5EF4-FFF2-40B4-BE49-F238E27FC236}">
                <a16:creationId xmlns:a16="http://schemas.microsoft.com/office/drawing/2014/main" id="{1215C506-7158-0848-8C53-F1263691A4B5}"/>
              </a:ext>
            </a:extLst>
          </p:cNvPr>
          <p:cNvSpPr txBox="1"/>
          <p:nvPr/>
        </p:nvSpPr>
        <p:spPr>
          <a:xfrm>
            <a:off x="9935208" y="4678492"/>
            <a:ext cx="2193291" cy="1267078"/>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MARKET PRESENCE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Market Share</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Product Portfolio</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Franchise</a:t>
            </a:r>
          </a:p>
        </p:txBody>
      </p:sp>
      <p:sp>
        <p:nvSpPr>
          <p:cNvPr id="13" name="TextBox 12">
            <a:extLst>
              <a:ext uri="{FF2B5EF4-FFF2-40B4-BE49-F238E27FC236}">
                <a16:creationId xmlns:a16="http://schemas.microsoft.com/office/drawing/2014/main" id="{D02EE7BC-2F10-3941-84F6-68A0648C09CE}"/>
              </a:ext>
            </a:extLst>
          </p:cNvPr>
          <p:cNvSpPr txBox="1"/>
          <p:nvPr/>
        </p:nvSpPr>
        <p:spPr>
          <a:xfrm>
            <a:off x="219709" y="4678492"/>
            <a:ext cx="2764791" cy="1267078"/>
          </a:xfrm>
          <a:prstGeom prst="rect">
            <a:avLst/>
          </a:prstGeom>
          <a:noFill/>
        </p:spPr>
        <p:txBody>
          <a:bodyPr wrap="square" rtlCol="0">
            <a:spAutoFit/>
          </a:bodyPr>
          <a:lstStyle/>
          <a:p>
            <a:r>
              <a:rPr lang="en-US" sz="1600" b="1" dirty="0">
                <a:solidFill>
                  <a:schemeClr val="bg1"/>
                </a:solidFill>
                <a:latin typeface="Century Gothic" panose="020B0502020202020204" pitchFamily="34" charset="0"/>
              </a:rPr>
              <a:t>PROCESSES</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Technology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Delivery</a:t>
            </a:r>
          </a:p>
          <a:p>
            <a:pPr marL="342900" indent="-342900">
              <a:lnSpc>
                <a:spcPct val="150000"/>
              </a:lnSpc>
              <a:buFont typeface="Arial" panose="020B0604020202020204" pitchFamily="34" charset="0"/>
              <a:buChar char="•"/>
            </a:pPr>
            <a:r>
              <a:rPr lang="en-US" sz="1400" dirty="0">
                <a:solidFill>
                  <a:schemeClr val="bg1"/>
                </a:solidFill>
                <a:latin typeface="Century Gothic" panose="020B0502020202020204" pitchFamily="34" charset="0"/>
              </a:rPr>
              <a:t>Management / Control</a:t>
            </a:r>
          </a:p>
        </p:txBody>
      </p:sp>
      <p:sp>
        <p:nvSpPr>
          <p:cNvPr id="14" name="TextBox 13">
            <a:extLst>
              <a:ext uri="{FF2B5EF4-FFF2-40B4-BE49-F238E27FC236}">
                <a16:creationId xmlns:a16="http://schemas.microsoft.com/office/drawing/2014/main" id="{03DCD01A-58EA-5B41-AA8D-97082965EE44}"/>
              </a:ext>
            </a:extLst>
          </p:cNvPr>
          <p:cNvSpPr txBox="1"/>
          <p:nvPr/>
        </p:nvSpPr>
        <p:spPr>
          <a:xfrm>
            <a:off x="5023662" y="42849"/>
            <a:ext cx="2132964"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DISTRIBUTION </a:t>
            </a:r>
          </a:p>
          <a:p>
            <a:pPr algn="ctr"/>
            <a:r>
              <a:rPr lang="en-US" sz="1400" b="1" dirty="0">
                <a:solidFill>
                  <a:schemeClr val="bg1"/>
                </a:solidFill>
                <a:latin typeface="Century Gothic" panose="020B0502020202020204" pitchFamily="34" charset="0"/>
              </a:rPr>
              <a:t>SKILLS</a:t>
            </a:r>
            <a:endParaRPr lang="en-US" sz="1200" dirty="0">
              <a:solidFill>
                <a:schemeClr val="bg1"/>
              </a:solidFill>
              <a:latin typeface="Century Gothic" panose="020B0502020202020204" pitchFamily="34" charset="0"/>
            </a:endParaRPr>
          </a:p>
        </p:txBody>
      </p:sp>
      <p:grpSp>
        <p:nvGrpSpPr>
          <p:cNvPr id="19" name="Group 18">
            <a:extLst>
              <a:ext uri="{FF2B5EF4-FFF2-40B4-BE49-F238E27FC236}">
                <a16:creationId xmlns:a16="http://schemas.microsoft.com/office/drawing/2014/main" id="{4EDAD679-D9D7-7245-9AF5-F94AE7C2FD7D}"/>
              </a:ext>
            </a:extLst>
          </p:cNvPr>
          <p:cNvGrpSpPr/>
          <p:nvPr/>
        </p:nvGrpSpPr>
        <p:grpSpPr>
          <a:xfrm>
            <a:off x="3541838" y="581090"/>
            <a:ext cx="5142374" cy="5142374"/>
            <a:chOff x="3524813" y="852964"/>
            <a:chExt cx="5142374" cy="5142374"/>
          </a:xfrm>
        </p:grpSpPr>
        <p:cxnSp>
          <p:nvCxnSpPr>
            <p:cNvPr id="17" name="Straight Connector 16">
              <a:extLst>
                <a:ext uri="{FF2B5EF4-FFF2-40B4-BE49-F238E27FC236}">
                  <a16:creationId xmlns:a16="http://schemas.microsoft.com/office/drawing/2014/main" id="{3DE5AA23-588F-EE40-A76E-52D8D1B6DF55}"/>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1"/>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6EBFF16-58C3-9E47-9913-00143ACD8F23}"/>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1"/>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grpSp>
        <p:nvGrpSpPr>
          <p:cNvPr id="20" name="Group 19">
            <a:extLst>
              <a:ext uri="{FF2B5EF4-FFF2-40B4-BE49-F238E27FC236}">
                <a16:creationId xmlns:a16="http://schemas.microsoft.com/office/drawing/2014/main" id="{26598918-05C0-0A43-973A-6578272B46C0}"/>
              </a:ext>
            </a:extLst>
          </p:cNvPr>
          <p:cNvGrpSpPr/>
          <p:nvPr/>
        </p:nvGrpSpPr>
        <p:grpSpPr>
          <a:xfrm rot="3600000">
            <a:off x="3541838" y="581090"/>
            <a:ext cx="5142374" cy="5142374"/>
            <a:chOff x="3524813" y="852964"/>
            <a:chExt cx="5142374" cy="5142374"/>
          </a:xfrm>
        </p:grpSpPr>
        <p:cxnSp>
          <p:nvCxnSpPr>
            <p:cNvPr id="21" name="Straight Connector 20">
              <a:extLst>
                <a:ext uri="{FF2B5EF4-FFF2-40B4-BE49-F238E27FC236}">
                  <a16:creationId xmlns:a16="http://schemas.microsoft.com/office/drawing/2014/main" id="{EDD30E1D-375A-4341-8C88-9A62E205B271}"/>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2F9E65D-2DE8-5046-84EF-47F89455AAA8}"/>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grpSp>
        <p:nvGrpSpPr>
          <p:cNvPr id="24" name="Group 23">
            <a:extLst>
              <a:ext uri="{FF2B5EF4-FFF2-40B4-BE49-F238E27FC236}">
                <a16:creationId xmlns:a16="http://schemas.microsoft.com/office/drawing/2014/main" id="{8D07951E-B509-2449-AD4F-7B76F4C694F6}"/>
              </a:ext>
            </a:extLst>
          </p:cNvPr>
          <p:cNvGrpSpPr/>
          <p:nvPr/>
        </p:nvGrpSpPr>
        <p:grpSpPr>
          <a:xfrm rot="7200000">
            <a:off x="3541838" y="581090"/>
            <a:ext cx="5142374" cy="5142374"/>
            <a:chOff x="3524813" y="852964"/>
            <a:chExt cx="5142374" cy="5142374"/>
          </a:xfrm>
        </p:grpSpPr>
        <p:cxnSp>
          <p:nvCxnSpPr>
            <p:cNvPr id="25" name="Straight Connector 24">
              <a:extLst>
                <a:ext uri="{FF2B5EF4-FFF2-40B4-BE49-F238E27FC236}">
                  <a16:creationId xmlns:a16="http://schemas.microsoft.com/office/drawing/2014/main" id="{A82A1A11-6749-A24E-A7B5-0A5A3E389E34}"/>
                </a:ext>
              </a:extLst>
            </p:cNvPr>
            <p:cNvCxnSpPr/>
            <p:nvPr/>
          </p:nvCxnSpPr>
          <p:spPr>
            <a:xfrm>
              <a:off x="6096000" y="852964"/>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F030CD4-3D47-DB42-A7EB-03CBB76D28C9}"/>
                </a:ext>
              </a:extLst>
            </p:cNvPr>
            <p:cNvCxnSpPr>
              <a:cxnSpLocks/>
            </p:cNvCxnSpPr>
            <p:nvPr/>
          </p:nvCxnSpPr>
          <p:spPr>
            <a:xfrm rot="5400000">
              <a:off x="6096000" y="869145"/>
              <a:ext cx="0" cy="5142374"/>
            </a:xfrm>
            <a:prstGeom prst="line">
              <a:avLst/>
            </a:prstGeom>
            <a:ln w="28575">
              <a:gradFill>
                <a:gsLst>
                  <a:gs pos="0">
                    <a:schemeClr val="accent1">
                      <a:lumMod val="5000"/>
                      <a:lumOff val="95000"/>
                    </a:schemeClr>
                  </a:gs>
                  <a:gs pos="100000">
                    <a:schemeClr val="bg1"/>
                  </a:gs>
                  <a:gs pos="52000">
                    <a:schemeClr val="bg1">
                      <a:alpha val="50000"/>
                    </a:schemeClr>
                  </a:gs>
                </a:gsLst>
                <a:lin ang="5400000" scaled="0"/>
              </a:gradFill>
              <a:headEnd type="oval" w="lg" len="lg"/>
              <a:tailEnd type="oval" w="lg" len="lg"/>
            </a:ln>
          </p:spPr>
          <p:style>
            <a:lnRef idx="1">
              <a:schemeClr val="accent1"/>
            </a:lnRef>
            <a:fillRef idx="0">
              <a:schemeClr val="accent1"/>
            </a:fillRef>
            <a:effectRef idx="0">
              <a:schemeClr val="accent1"/>
            </a:effectRef>
            <a:fontRef idx="minor">
              <a:schemeClr val="tx1"/>
            </a:fontRef>
          </p:style>
        </p:cxnSp>
      </p:grpSp>
      <p:sp>
        <p:nvSpPr>
          <p:cNvPr id="27" name="TextBox 26">
            <a:extLst>
              <a:ext uri="{FF2B5EF4-FFF2-40B4-BE49-F238E27FC236}">
                <a16:creationId xmlns:a16="http://schemas.microsoft.com/office/drawing/2014/main" id="{38B8B881-1E30-714B-8BE4-06B5BA7D4973}"/>
              </a:ext>
            </a:extLst>
          </p:cNvPr>
          <p:cNvSpPr txBox="1"/>
          <p:nvPr/>
        </p:nvSpPr>
        <p:spPr>
          <a:xfrm>
            <a:off x="7349633" y="38616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NETWORK COVERAGE</a:t>
            </a:r>
            <a:endParaRPr lang="en-US" sz="1200" dirty="0">
              <a:solidFill>
                <a:schemeClr val="bg1"/>
              </a:solidFill>
              <a:latin typeface="Century Gothic" panose="020B0502020202020204" pitchFamily="34" charset="0"/>
            </a:endParaRPr>
          </a:p>
        </p:txBody>
      </p:sp>
      <p:sp>
        <p:nvSpPr>
          <p:cNvPr id="28" name="TextBox 27">
            <a:extLst>
              <a:ext uri="{FF2B5EF4-FFF2-40B4-BE49-F238E27FC236}">
                <a16:creationId xmlns:a16="http://schemas.microsoft.com/office/drawing/2014/main" id="{A4CAF71C-08F2-B14B-9ABC-DA5DB32A438F}"/>
              </a:ext>
            </a:extLst>
          </p:cNvPr>
          <p:cNvSpPr txBox="1"/>
          <p:nvPr/>
        </p:nvSpPr>
        <p:spPr>
          <a:xfrm>
            <a:off x="8128636" y="1447232"/>
            <a:ext cx="1837691" cy="307777"/>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CASH</a:t>
            </a:r>
            <a:endParaRPr lang="en-US" sz="1200" dirty="0">
              <a:solidFill>
                <a:schemeClr val="bg1"/>
              </a:solidFill>
              <a:latin typeface="Century Gothic" panose="020B0502020202020204" pitchFamily="34" charset="0"/>
            </a:endParaRPr>
          </a:p>
        </p:txBody>
      </p:sp>
      <p:sp>
        <p:nvSpPr>
          <p:cNvPr id="29" name="TextBox 28">
            <a:extLst>
              <a:ext uri="{FF2B5EF4-FFF2-40B4-BE49-F238E27FC236}">
                <a16:creationId xmlns:a16="http://schemas.microsoft.com/office/drawing/2014/main" id="{4B8252F8-08FB-054C-A801-6DE3BDB74978}"/>
              </a:ext>
            </a:extLst>
          </p:cNvPr>
          <p:cNvSpPr txBox="1"/>
          <p:nvPr/>
        </p:nvSpPr>
        <p:spPr>
          <a:xfrm>
            <a:off x="8586236" y="2960085"/>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MARKET </a:t>
            </a:r>
          </a:p>
          <a:p>
            <a:pPr algn="ctr"/>
            <a:r>
              <a:rPr lang="en-US" sz="1400" b="1" dirty="0">
                <a:solidFill>
                  <a:schemeClr val="bg1"/>
                </a:solidFill>
                <a:latin typeface="Century Gothic" panose="020B0502020202020204" pitchFamily="34" charset="0"/>
              </a:rPr>
              <a:t>SHARE</a:t>
            </a:r>
            <a:endParaRPr lang="en-US" sz="1200" dirty="0">
              <a:solidFill>
                <a:schemeClr val="bg1"/>
              </a:solidFill>
              <a:latin typeface="Century Gothic" panose="020B0502020202020204" pitchFamily="34" charset="0"/>
            </a:endParaRPr>
          </a:p>
        </p:txBody>
      </p:sp>
      <p:sp>
        <p:nvSpPr>
          <p:cNvPr id="30" name="TextBox 29">
            <a:extLst>
              <a:ext uri="{FF2B5EF4-FFF2-40B4-BE49-F238E27FC236}">
                <a16:creationId xmlns:a16="http://schemas.microsoft.com/office/drawing/2014/main" id="{5AF3FD76-FB0C-D641-8FCD-7E0068536F7D}"/>
              </a:ext>
            </a:extLst>
          </p:cNvPr>
          <p:cNvSpPr txBox="1"/>
          <p:nvPr/>
        </p:nvSpPr>
        <p:spPr>
          <a:xfrm>
            <a:off x="8106770" y="447169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COMPANY CREDIBILITY</a:t>
            </a:r>
            <a:endParaRPr lang="en-US" sz="1200" dirty="0">
              <a:solidFill>
                <a:schemeClr val="bg1"/>
              </a:solidFill>
              <a:latin typeface="Century Gothic" panose="020B0502020202020204" pitchFamily="34" charset="0"/>
            </a:endParaRPr>
          </a:p>
        </p:txBody>
      </p:sp>
      <p:sp>
        <p:nvSpPr>
          <p:cNvPr id="31" name="TextBox 30">
            <a:extLst>
              <a:ext uri="{FF2B5EF4-FFF2-40B4-BE49-F238E27FC236}">
                <a16:creationId xmlns:a16="http://schemas.microsoft.com/office/drawing/2014/main" id="{AFD52418-5015-504E-A3DE-676C3F39FEF6}"/>
              </a:ext>
            </a:extLst>
          </p:cNvPr>
          <p:cNvSpPr txBox="1"/>
          <p:nvPr/>
        </p:nvSpPr>
        <p:spPr>
          <a:xfrm>
            <a:off x="7453788" y="5340838"/>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PUBLIC ACCEPTANCE</a:t>
            </a:r>
            <a:endParaRPr lang="en-US" sz="1200" dirty="0">
              <a:solidFill>
                <a:schemeClr val="bg1"/>
              </a:solidFill>
              <a:latin typeface="Century Gothic" panose="020B0502020202020204" pitchFamily="34" charset="0"/>
            </a:endParaRPr>
          </a:p>
        </p:txBody>
      </p:sp>
      <p:sp>
        <p:nvSpPr>
          <p:cNvPr id="32" name="TextBox 31">
            <a:extLst>
              <a:ext uri="{FF2B5EF4-FFF2-40B4-BE49-F238E27FC236}">
                <a16:creationId xmlns:a16="http://schemas.microsoft.com/office/drawing/2014/main" id="{9072DBE4-8A75-0E47-B841-BC4E878E8BE1}"/>
              </a:ext>
            </a:extLst>
          </p:cNvPr>
          <p:cNvSpPr txBox="1"/>
          <p:nvPr/>
        </p:nvSpPr>
        <p:spPr>
          <a:xfrm>
            <a:off x="5177154" y="5819538"/>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RESEARCH &amp; DEVELOPMENT</a:t>
            </a:r>
            <a:endParaRPr lang="en-US" sz="1200" dirty="0">
              <a:solidFill>
                <a:schemeClr val="bg1"/>
              </a:solidFill>
              <a:latin typeface="Century Gothic" panose="020B0502020202020204" pitchFamily="34" charset="0"/>
            </a:endParaRPr>
          </a:p>
        </p:txBody>
      </p:sp>
      <p:sp>
        <p:nvSpPr>
          <p:cNvPr id="33" name="TextBox 32">
            <a:extLst>
              <a:ext uri="{FF2B5EF4-FFF2-40B4-BE49-F238E27FC236}">
                <a16:creationId xmlns:a16="http://schemas.microsoft.com/office/drawing/2014/main" id="{52D2D964-0B5C-0B4F-A9AD-38F2FE630550}"/>
              </a:ext>
            </a:extLst>
          </p:cNvPr>
          <p:cNvSpPr txBox="1"/>
          <p:nvPr/>
        </p:nvSpPr>
        <p:spPr>
          <a:xfrm>
            <a:off x="3015960" y="5376735"/>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SALES &amp; MARKETING</a:t>
            </a:r>
            <a:endParaRPr lang="en-US" sz="1200" dirty="0">
              <a:solidFill>
                <a:schemeClr val="bg1"/>
              </a:solidFill>
              <a:latin typeface="Century Gothic" panose="020B0502020202020204" pitchFamily="34" charset="0"/>
            </a:endParaRPr>
          </a:p>
        </p:txBody>
      </p:sp>
      <p:sp>
        <p:nvSpPr>
          <p:cNvPr id="34" name="TextBox 33">
            <a:extLst>
              <a:ext uri="{FF2B5EF4-FFF2-40B4-BE49-F238E27FC236}">
                <a16:creationId xmlns:a16="http://schemas.microsoft.com/office/drawing/2014/main" id="{F4844572-CF15-1D4A-A317-43A30A8CE416}"/>
              </a:ext>
            </a:extLst>
          </p:cNvPr>
          <p:cNvSpPr txBox="1"/>
          <p:nvPr/>
        </p:nvSpPr>
        <p:spPr>
          <a:xfrm>
            <a:off x="2091296" y="4484830"/>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CUSTOMER SERVICE</a:t>
            </a:r>
            <a:endParaRPr lang="en-US" sz="1200" dirty="0">
              <a:solidFill>
                <a:schemeClr val="bg1"/>
              </a:solidFill>
              <a:latin typeface="Century Gothic" panose="020B0502020202020204" pitchFamily="34" charset="0"/>
            </a:endParaRPr>
          </a:p>
        </p:txBody>
      </p:sp>
      <p:sp>
        <p:nvSpPr>
          <p:cNvPr id="35" name="TextBox 34">
            <a:extLst>
              <a:ext uri="{FF2B5EF4-FFF2-40B4-BE49-F238E27FC236}">
                <a16:creationId xmlns:a16="http://schemas.microsoft.com/office/drawing/2014/main" id="{1727E63C-2A88-444D-96D5-FD7F3C7EAC3F}"/>
              </a:ext>
            </a:extLst>
          </p:cNvPr>
          <p:cNvSpPr txBox="1"/>
          <p:nvPr/>
        </p:nvSpPr>
        <p:spPr>
          <a:xfrm>
            <a:off x="1626703" y="2983000"/>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MARKET </a:t>
            </a:r>
          </a:p>
          <a:p>
            <a:pPr algn="ctr"/>
            <a:r>
              <a:rPr lang="en-US" sz="1400" b="1" dirty="0">
                <a:solidFill>
                  <a:schemeClr val="bg1"/>
                </a:solidFill>
                <a:latin typeface="Century Gothic" panose="020B0502020202020204" pitchFamily="34" charset="0"/>
              </a:rPr>
              <a:t>KNOW-HOW</a:t>
            </a:r>
            <a:endParaRPr lang="en-US" sz="1200" dirty="0">
              <a:solidFill>
                <a:schemeClr val="bg1"/>
              </a:solidFill>
              <a:latin typeface="Century Gothic" panose="020B0502020202020204" pitchFamily="34" charset="0"/>
            </a:endParaRPr>
          </a:p>
        </p:txBody>
      </p:sp>
      <p:sp>
        <p:nvSpPr>
          <p:cNvPr id="36" name="TextBox 35">
            <a:extLst>
              <a:ext uri="{FF2B5EF4-FFF2-40B4-BE49-F238E27FC236}">
                <a16:creationId xmlns:a16="http://schemas.microsoft.com/office/drawing/2014/main" id="{FB296A7F-1296-C14D-B823-BB41F0620DD7}"/>
              </a:ext>
            </a:extLst>
          </p:cNvPr>
          <p:cNvSpPr txBox="1"/>
          <p:nvPr/>
        </p:nvSpPr>
        <p:spPr>
          <a:xfrm>
            <a:off x="2032636" y="1322061"/>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TECHNICAL</a:t>
            </a:r>
          </a:p>
          <a:p>
            <a:pPr algn="ctr"/>
            <a:r>
              <a:rPr lang="en-US" sz="1400" b="1" dirty="0">
                <a:solidFill>
                  <a:schemeClr val="bg1"/>
                </a:solidFill>
                <a:latin typeface="Century Gothic" panose="020B0502020202020204" pitchFamily="34" charset="0"/>
              </a:rPr>
              <a:t> SKILLS</a:t>
            </a:r>
            <a:endParaRPr lang="en-US" sz="1200" dirty="0">
              <a:solidFill>
                <a:schemeClr val="bg1"/>
              </a:solidFill>
              <a:latin typeface="Century Gothic" panose="020B0502020202020204" pitchFamily="34" charset="0"/>
            </a:endParaRPr>
          </a:p>
        </p:txBody>
      </p:sp>
      <p:sp>
        <p:nvSpPr>
          <p:cNvPr id="37" name="TextBox 36">
            <a:extLst>
              <a:ext uri="{FF2B5EF4-FFF2-40B4-BE49-F238E27FC236}">
                <a16:creationId xmlns:a16="http://schemas.microsoft.com/office/drawing/2014/main" id="{45FFFA44-5EC7-1C41-BD52-935A62C70637}"/>
              </a:ext>
            </a:extLst>
          </p:cNvPr>
          <p:cNvSpPr txBox="1"/>
          <p:nvPr/>
        </p:nvSpPr>
        <p:spPr>
          <a:xfrm>
            <a:off x="2871150" y="367953"/>
            <a:ext cx="1837691" cy="523220"/>
          </a:xfrm>
          <a:prstGeom prst="rect">
            <a:avLst/>
          </a:prstGeom>
          <a:noFill/>
          <a:effectLst>
            <a:outerShdw blurRad="50800" dist="38100" dir="5400000" algn="t" rotWithShape="0">
              <a:prstClr val="black">
                <a:alpha val="40000"/>
              </a:prstClr>
            </a:outerShdw>
          </a:effectLst>
        </p:spPr>
        <p:txBody>
          <a:bodyPr wrap="square" rtlCol="0">
            <a:spAutoFit/>
          </a:bodyPr>
          <a:lstStyle/>
          <a:p>
            <a:pPr algn="ctr"/>
            <a:r>
              <a:rPr lang="en-US" sz="1400" b="1" dirty="0">
                <a:solidFill>
                  <a:schemeClr val="bg1"/>
                </a:solidFill>
                <a:latin typeface="Century Gothic" panose="020B0502020202020204" pitchFamily="34" charset="0"/>
              </a:rPr>
              <a:t>OPERATION</a:t>
            </a:r>
          </a:p>
          <a:p>
            <a:pPr algn="ctr"/>
            <a:r>
              <a:rPr lang="en-US" sz="1400" b="1" dirty="0">
                <a:solidFill>
                  <a:schemeClr val="bg1"/>
                </a:solidFill>
                <a:latin typeface="Century Gothic" panose="020B0502020202020204" pitchFamily="34" charset="0"/>
              </a:rPr>
              <a:t> SKILLS</a:t>
            </a:r>
            <a:endParaRPr lang="en-US" sz="1200"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937533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D5270F0-3FE0-9045-A861-1E7D1F6DA3B2}"/>
              </a:ext>
            </a:extLst>
          </p:cNvPr>
          <p:cNvGraphicFramePr>
            <a:graphicFrameLocks noGrp="1"/>
          </p:cNvGraphicFramePr>
          <p:nvPr>
            <p:extLst>
              <p:ext uri="{D42A27DB-BD31-4B8C-83A1-F6EECF244321}">
                <p14:modId xmlns:p14="http://schemas.microsoft.com/office/powerpoint/2010/main" val="4155423712"/>
              </p:ext>
            </p:extLst>
          </p:nvPr>
        </p:nvGraphicFramePr>
        <p:xfrm>
          <a:off x="546234" y="1456680"/>
          <a:ext cx="11036166" cy="394464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1036166">
                  <a:extLst>
                    <a:ext uri="{9D8B030D-6E8A-4147-A177-3AD203B41FA5}">
                      <a16:colId xmlns:a16="http://schemas.microsoft.com/office/drawing/2014/main" val="185754983"/>
                    </a:ext>
                  </a:extLst>
                </a:gridCol>
              </a:tblGrid>
              <a:tr h="3944640">
                <a:tc>
                  <a:txBody>
                    <a:bodyPr/>
                    <a:lstStyle/>
                    <a:p>
                      <a:pPr algn="l" fontAlgn="ctr"/>
                      <a:endParaRPr lang="en-US" sz="2400" b="0" i="0" u="none" strike="noStrike" dirty="0">
                        <a:solidFill>
                          <a:schemeClr val="tx1"/>
                        </a:solidFill>
                        <a:effectLst/>
                        <a:latin typeface="Century Gothic" panose="020B0502020202020204" pitchFamily="34" charset="0"/>
                      </a:endParaRPr>
                    </a:p>
                  </a:txBody>
                  <a:tcPr marL="45720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STRATEGIC M&amp;A | SUMMARY</a:t>
            </a:r>
          </a:p>
        </p:txBody>
      </p:sp>
      <p:sp>
        <p:nvSpPr>
          <p:cNvPr id="6" name="TextBox 5">
            <a:extLst>
              <a:ext uri="{FF2B5EF4-FFF2-40B4-BE49-F238E27FC236}">
                <a16:creationId xmlns:a16="http://schemas.microsoft.com/office/drawing/2014/main" id="{159730D4-BB1C-E14F-872F-2C72DC2B267E}"/>
              </a:ext>
            </a:extLst>
          </p:cNvPr>
          <p:cNvSpPr txBox="1"/>
          <p:nvPr/>
        </p:nvSpPr>
        <p:spPr>
          <a:xfrm>
            <a:off x="499109" y="444500"/>
            <a:ext cx="7375927" cy="461665"/>
          </a:xfrm>
          <a:prstGeom prst="rect">
            <a:avLst/>
          </a:prstGeom>
          <a:noFill/>
        </p:spPr>
        <p:txBody>
          <a:bodyPr wrap="square" rtlCol="0">
            <a:spAutoFit/>
          </a:bodyPr>
          <a:lstStyle/>
          <a:p>
            <a:r>
              <a:rPr lang="en-US" sz="2400" b="1" dirty="0">
                <a:latin typeface="Century Gothic" panose="020B0502020202020204" pitchFamily="34" charset="0"/>
              </a:rPr>
              <a:t>SUMMARY</a:t>
            </a:r>
          </a:p>
        </p:txBody>
      </p:sp>
    </p:spTree>
    <p:extLst>
      <p:ext uri="{BB962C8B-B14F-4D97-AF65-F5344CB8AC3E}">
        <p14:creationId xmlns:p14="http://schemas.microsoft.com/office/powerpoint/2010/main" val="1036723312"/>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 Edits-M&amp;A-Strategic M&amp;A Presentation" id="{DB9DD44A-F9F0-E34E-9341-8155D501F6F6}" vid="{C4F5AF22-A1DC-E944-ADD4-826CE59F2C1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IC-Merger-and-Acquisition-MA-Strategic-M-and-A-Presentation-Template_PowerPoint</Template>
  <TotalTime>1</TotalTime>
  <Words>308</Words>
  <Application>Microsoft Office PowerPoint</Application>
  <PresentationFormat>Широкоэкранный</PresentationFormat>
  <Paragraphs>105</Paragraphs>
  <Slides>10</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2</cp:revision>
  <dcterms:created xsi:type="dcterms:W3CDTF">2020-02-10T03:10:06Z</dcterms:created>
  <dcterms:modified xsi:type="dcterms:W3CDTF">2020-02-10T03:35:58Z</dcterms:modified>
</cp:coreProperties>
</file>